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1" r:id="rId1"/>
    <p:sldMasterId id="2147483905" r:id="rId2"/>
  </p:sldMasterIdLst>
  <p:notesMasterIdLst>
    <p:notesMasterId r:id="rId25"/>
  </p:notesMasterIdLst>
  <p:sldIdLst>
    <p:sldId id="371" r:id="rId3"/>
    <p:sldId id="340" r:id="rId4"/>
    <p:sldId id="336" r:id="rId5"/>
    <p:sldId id="296" r:id="rId6"/>
    <p:sldId id="366" r:id="rId7"/>
    <p:sldId id="299" r:id="rId8"/>
    <p:sldId id="372" r:id="rId9"/>
    <p:sldId id="390" r:id="rId10"/>
    <p:sldId id="273" r:id="rId11"/>
    <p:sldId id="398" r:id="rId12"/>
    <p:sldId id="386" r:id="rId13"/>
    <p:sldId id="387" r:id="rId14"/>
    <p:sldId id="392" r:id="rId15"/>
    <p:sldId id="358" r:id="rId16"/>
    <p:sldId id="307" r:id="rId17"/>
    <p:sldId id="369" r:id="rId18"/>
    <p:sldId id="276" r:id="rId19"/>
    <p:sldId id="389" r:id="rId20"/>
    <p:sldId id="363" r:id="rId21"/>
    <p:sldId id="335" r:id="rId22"/>
    <p:sldId id="281" r:id="rId23"/>
    <p:sldId id="397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Reilly, Ann (OAH)" initials="OA(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78BE20"/>
    <a:srgbClr val="8D3F2B"/>
    <a:srgbClr val="53565A"/>
    <a:srgbClr val="008EAA"/>
    <a:srgbClr val="A4BCC2"/>
    <a:srgbClr val="58A4B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9" autoAdjust="0"/>
    <p:restoredTop sz="86449" autoAdjust="0"/>
  </p:normalViewPr>
  <p:slideViewPr>
    <p:cSldViewPr snapToGrid="0">
      <p:cViewPr varScale="1">
        <p:scale>
          <a:sx n="95" d="100"/>
          <a:sy n="95" d="100"/>
        </p:scale>
        <p:origin x="8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notesViewPr>
    <p:cSldViewPr snapToGrid="0">
      <p:cViewPr varScale="1">
        <p:scale>
          <a:sx n="93" d="100"/>
          <a:sy n="93" d="100"/>
        </p:scale>
        <p:origin x="-5128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6EC4FA68-05D3-4115-A997-A3F80AE1033A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BA9F5F4-5A39-4FB9-9AF9-6A7C89025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3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5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5E977A31-1CF0-4390-A977-C3060724184F}" type="slidenum">
              <a:rPr lang="en-US">
                <a:solidFill>
                  <a:prstClr val="black"/>
                </a:solidFill>
                <a:latin typeface="Calibri"/>
              </a:rPr>
              <a:pPr defTabSz="94850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82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8507">
              <a:defRPr/>
            </a:pPr>
            <a:fld id="{C537CD96-D911-4871-9E9A-40BD6C17DE2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762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F5F4-5A39-4FB9-9AF9-6A7C890253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2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9F5F4-5A39-4FB9-9AF9-6A7C89025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54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F5F4-5A39-4FB9-9AF9-6A7C8902530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2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F5F4-5A39-4FB9-9AF9-6A7C8902530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2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53AE-AC60-4B02-AD1E-5E0E48CBC609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0C35-E5CE-4B8E-B7AE-618D9997E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53AE-AC60-4B02-AD1E-5E0E48CBC609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0C35-E5CE-4B8E-B7AE-618D9997E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8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53AE-AC60-4B02-AD1E-5E0E48CBC609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0C35-E5CE-4B8E-B7AE-618D9997E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60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3E4-25F1-4470-886A-33C52E7EF4E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6ED3-3428-4554-9485-8B711D57D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9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3E4-25F1-4470-886A-33C52E7EF4E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6ED3-3428-4554-9485-8B711D57D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8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3E4-25F1-4470-886A-33C52E7EF4E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6ED3-3428-4554-9485-8B711D57D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1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3E4-25F1-4470-886A-33C52E7EF4E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6ED3-3428-4554-9485-8B711D57D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4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3E4-25F1-4470-886A-33C52E7EF4E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6ED3-3428-4554-9485-8B711D57D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3E4-25F1-4470-886A-33C52E7EF4E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6ED3-3428-4554-9485-8B711D57D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3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3E4-25F1-4470-886A-33C52E7EF4E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6ED3-3428-4554-9485-8B711D57D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3E4-25F1-4470-886A-33C52E7EF4E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6ED3-3428-4554-9485-8B711D57D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7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53AE-AC60-4B02-AD1E-5E0E48CBC609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0C35-E5CE-4B8E-B7AE-618D9997E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17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3E4-25F1-4470-886A-33C52E7EF4E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6ED3-3428-4554-9485-8B711D57D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01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3E4-25F1-4470-886A-33C52E7EF4E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6ED3-3428-4554-9485-8B711D57D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0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3E4-25F1-4470-886A-33C52E7EF4E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6ED3-3428-4554-9485-8B711D57D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0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53AE-AC60-4B02-AD1E-5E0E48CBC609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0C35-E5CE-4B8E-B7AE-618D9997E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5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53AE-AC60-4B02-AD1E-5E0E48CBC609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0C35-E5CE-4B8E-B7AE-618D9997E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8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53AE-AC60-4B02-AD1E-5E0E48CBC609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0C35-E5CE-4B8E-B7AE-618D9997E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2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53AE-AC60-4B02-AD1E-5E0E48CBC609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0C35-E5CE-4B8E-B7AE-618D9997E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1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53AE-AC60-4B02-AD1E-5E0E48CBC609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0C35-E5CE-4B8E-B7AE-618D9997E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5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53AE-AC60-4B02-AD1E-5E0E48CBC609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0C35-E5CE-4B8E-B7AE-618D9997E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53AE-AC60-4B02-AD1E-5E0E48CBC609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0C35-E5CE-4B8E-B7AE-618D9997E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5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B53AE-AC60-4B02-AD1E-5E0E48CBC609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0C35-E5CE-4B8E-B7AE-618D9997E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7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F03E4-25F1-4470-886A-33C52E7EF4E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6ED3-3428-4554-9485-8B711D57D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3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oah/media/rulemaking.j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inyurl.com/OAH-Archive" TargetMode="External"/><Relationship Id="rId4" Type="http://schemas.openxmlformats.org/officeDocument/2006/relationships/hyperlink" Target="https://mn.gov/oah/media/opinion-archive.j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cfb.mn.gov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photostyle.com/clipboard/register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rica.co/home/what-we-do/projects/pv-characteriz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os.mn.gov/about-the-office/rulemaking-data-practice/elections-rulemaking-2025-2026/" TargetMode="External"/><Relationship Id="rId4" Type="http://schemas.openxmlformats.org/officeDocument/2006/relationships/hyperlink" Target="https://tinyurl.com/9019-3944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innesotaoah.granicusideas.com/discussion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63500" y="0"/>
            <a:ext cx="12255500" cy="6858000"/>
          </a:xfrm>
          <a:prstGeom prst="rect">
            <a:avLst/>
          </a:prstGeom>
          <a:solidFill>
            <a:srgbClr val="003865"/>
          </a:solidFill>
        </p:spPr>
        <p:txBody>
          <a:bodyPr vert="horz" lIns="822960" tIns="45720" rIns="822960" bIns="45720" rtlCol="0" anchor="t">
            <a:normAutofit fontScale="7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The public hearing presentation will begin shortly.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 you for your patience.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join the hearing by WebEx (video):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</a:t>
            </a:r>
          </a:p>
          <a:p>
            <a:pPr lvl="0" algn="l">
              <a:lnSpc>
                <a:spcPct val="120000"/>
              </a:lnSpc>
              <a:defRPr/>
            </a:pPr>
            <a:r>
              <a:rPr lang="en-US" sz="3300" dirty="0">
                <a:solidFill>
                  <a:srgbClr val="78BE20"/>
                </a:solidFill>
                <a:latin typeface="Calibri Light" panose="020F0302020204030204"/>
              </a:rPr>
              <a:t>Go </a:t>
            </a:r>
            <a:r>
              <a:rPr lang="en-US" sz="3300" dirty="0">
                <a:solidFill>
                  <a:srgbClr val="78BE20"/>
                </a:solidFill>
              </a:rPr>
              <a:t>to: https://minnesota.webex.com/minnesota </a:t>
            </a:r>
            <a:r>
              <a:rPr lang="en-US" sz="3300" u="sng" dirty="0"/>
              <a:t>or</a:t>
            </a:r>
            <a:r>
              <a:rPr lang="en-US" sz="3300" dirty="0">
                <a:solidFill>
                  <a:srgbClr val="78BE20"/>
                </a:solidFill>
              </a:rPr>
              <a:t> scan this QR code </a:t>
            </a:r>
          </a:p>
          <a:p>
            <a:pPr marL="457200" lvl="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rgbClr val="78BE20"/>
                </a:solidFill>
                <a:latin typeface="Calibri Light" panose="020F0302020204030204"/>
              </a:rPr>
              <a:t>Enter meeting number (access code): </a:t>
            </a:r>
            <a:r>
              <a:rPr lang="en-US" sz="3300" dirty="0">
                <a:solidFill>
                  <a:srgbClr val="78BE20"/>
                </a:solidFill>
              </a:rPr>
              <a:t>2497 428 6333</a:t>
            </a:r>
            <a:endParaRPr lang="en-US" sz="3300" dirty="0">
              <a:solidFill>
                <a:srgbClr val="78BE20"/>
              </a:solidFill>
              <a:latin typeface="Calibri Light" panose="020F0302020204030204"/>
            </a:endParaRPr>
          </a:p>
          <a:p>
            <a:pPr marL="457200" lvl="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Password:</a:t>
            </a:r>
            <a:r>
              <a:rPr lang="en-US" sz="3300" dirty="0">
                <a:solidFill>
                  <a:srgbClr val="78BE20"/>
                </a:solidFill>
                <a:latin typeface="Calibri Light" panose="020F0302020204030204"/>
              </a:rPr>
              <a:t> </a:t>
            </a:r>
            <a:r>
              <a:rPr lang="en-US" sz="3300" dirty="0">
                <a:solidFill>
                  <a:srgbClr val="78BE20"/>
                </a:solidFill>
              </a:rPr>
              <a:t> i7nWuZXmc55</a:t>
            </a:r>
            <a:endParaRPr lang="en-US" sz="3300" dirty="0">
              <a:solidFill>
                <a:srgbClr val="78BE20"/>
              </a:solidFill>
              <a:latin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join the </a:t>
            </a:r>
            <a:r>
              <a:rPr lang="en-US" b="1" dirty="0">
                <a:solidFill>
                  <a:prstClr val="white"/>
                </a:solidFill>
                <a:latin typeface="Calibri Light" panose="020F0302020204030204"/>
              </a:rPr>
              <a:t>hearing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by telephone (audio only):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prstClr val="white"/>
                </a:solidFill>
                <a:latin typeface="Calibri Light" panose="020F0302020204030204"/>
              </a:rPr>
              <a:t>  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Call 1-415-655-0003</a:t>
            </a:r>
          </a:p>
          <a:p>
            <a:pPr lvl="0" algn="l">
              <a:lnSpc>
                <a:spcPct val="120000"/>
              </a:lnSpc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Enter Access  Code:  </a:t>
            </a:r>
            <a:r>
              <a:rPr lang="en-US" sz="3300" dirty="0">
                <a:solidFill>
                  <a:srgbClr val="78BE20"/>
                </a:solidFill>
              </a:rPr>
              <a:t> 2497 428 6333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32DF5-4697-4C9F-9596-4F46D09D67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24783" y="420506"/>
            <a:ext cx="3542433" cy="1143000"/>
          </a:xfrm>
          <a:prstGeom prst="rect">
            <a:avLst/>
          </a:prstGeom>
        </p:spPr>
      </p:pic>
      <p:pic>
        <p:nvPicPr>
          <p:cNvPr id="7" name="Graphic 6" descr="Arrow: Rotate right with solid fill">
            <a:extLst>
              <a:ext uri="{FF2B5EF4-FFF2-40B4-BE49-F238E27FC236}">
                <a16:creationId xmlns:a16="http://schemas.microsoft.com/office/drawing/2014/main" id="{7F3A8AB1-8B29-E7EF-AA6B-150EDC452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8270" y="3451672"/>
            <a:ext cx="914400" cy="9144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B75325-11AF-5861-4B05-AA27635A2409}"/>
              </a:ext>
            </a:extLst>
          </p:cNvPr>
          <p:cNvSpPr/>
          <p:nvPr/>
        </p:nvSpPr>
        <p:spPr>
          <a:xfrm>
            <a:off x="9612086" y="4343400"/>
            <a:ext cx="2329543" cy="2286000"/>
          </a:xfrm>
          <a:prstGeom prst="roundRect">
            <a:avLst>
              <a:gd name="adj" fmla="val 952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Qr code&#10;&#10;AI-generated content may be incorrect.">
            <a:extLst>
              <a:ext uri="{FF2B5EF4-FFF2-40B4-BE49-F238E27FC236}">
                <a16:creationId xmlns:a16="http://schemas.microsoft.com/office/drawing/2014/main" id="{9D5C8F55-B1B2-4DEF-B109-D74DFFD77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4486" y="4484248"/>
            <a:ext cx="2013857" cy="20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9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5859" y="2175203"/>
            <a:ext cx="8657311" cy="40258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900" b="1" dirty="0" err="1">
                <a:solidFill>
                  <a:srgbClr val="8D3F2B"/>
                </a:solidFill>
                <a:cs typeface="Arial" panose="020B0604020202020204" pitchFamily="34" charset="0"/>
              </a:rPr>
              <a:t>eComments</a:t>
            </a:r>
            <a:r>
              <a:rPr lang="en-US" sz="3900" dirty="0">
                <a:solidFill>
                  <a:srgbClr val="003865"/>
                </a:solidFill>
                <a:cs typeface="Arial" panose="020B0604020202020204" pitchFamily="34" charset="0"/>
              </a:rPr>
              <a:t> is the preferred method for submitting written comments</a:t>
            </a:r>
            <a:br>
              <a:rPr lang="en-US" sz="3900" dirty="0">
                <a:solidFill>
                  <a:srgbClr val="003865"/>
                </a:solidFill>
                <a:cs typeface="Arial" panose="020B0604020202020204" pitchFamily="34" charset="0"/>
              </a:rPr>
            </a:br>
            <a:endParaRPr lang="en-US" sz="3900" dirty="0">
              <a:solidFill>
                <a:srgbClr val="003865"/>
              </a:solidFill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900" dirty="0">
                <a:solidFill>
                  <a:srgbClr val="003865"/>
                </a:solidFill>
                <a:cs typeface="Arial" panose="020B0604020202020204" pitchFamily="34" charset="0"/>
              </a:rPr>
              <a:t>Review CAH’s website: </a:t>
            </a:r>
            <a:r>
              <a:rPr lang="en-US" sz="3900" dirty="0">
                <a:solidFill>
                  <a:srgbClr val="003865"/>
                </a:solidFill>
                <a:cs typeface="Arial" panose="020B0604020202020204" pitchFamily="34" charset="0"/>
                <a:hlinkClick r:id="rId3"/>
              </a:rPr>
              <a:t>https://mn.gov/oah/media/rulemaking.jsp</a:t>
            </a:r>
            <a:r>
              <a:rPr lang="en-US" sz="3900" dirty="0">
                <a:solidFill>
                  <a:srgbClr val="003865"/>
                </a:solidFill>
                <a:cs typeface="Arial" panose="020B0604020202020204" pitchFamily="34" charset="0"/>
              </a:rPr>
              <a:t> for step-by-step instructions on submitting eComments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rgbClr val="8D3F2B"/>
              </a:buClr>
              <a:buNone/>
            </a:pPr>
            <a:endParaRPr lang="en-US" sz="4800" dirty="0">
              <a:solidFill>
                <a:srgbClr val="003865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26DFCB36-9DFB-4EEB-952F-4CCCFD3DA8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Preferred Method for Written Comments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0319F-FFB8-426F-BBCF-6FDF6170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365" y="2085032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>
            <a:extLst>
              <a:ext uri="{FF2B5EF4-FFF2-40B4-BE49-F238E27FC236}">
                <a16:creationId xmlns:a16="http://schemas.microsoft.com/office/drawing/2014/main" id="{26DFCB36-9DFB-4EEB-952F-4CCCFD3DA8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Presenting Oral Comments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66E8A5-6AA4-4762-87BD-BCECBC3D35FE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58392" y="2215852"/>
            <a:ext cx="49178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marR="0" lvl="0" indent="-466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3F2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003865"/>
                </a:solidFill>
                <a:latin typeface="Calibri" panose="020F0502020204030204"/>
              </a:rPr>
              <a:t>At the bottom right side of your computer screen, click on the </a:t>
            </a:r>
            <a:r>
              <a:rPr lang="en-US" sz="2400" b="1" dirty="0">
                <a:solidFill>
                  <a:srgbClr val="8D3F2B"/>
                </a:solidFill>
                <a:latin typeface="Calibri" panose="020F0502020204030204"/>
              </a:rPr>
              <a:t>chat</a:t>
            </a:r>
            <a:r>
              <a:rPr lang="en-US" sz="2400" dirty="0">
                <a:solidFill>
                  <a:srgbClr val="003865"/>
                </a:solidFill>
                <a:latin typeface="Calibri" panose="020F0502020204030204"/>
              </a:rPr>
              <a:t> icon.</a:t>
            </a:r>
          </a:p>
          <a:p>
            <a:pPr marL="466725" marR="0" lvl="0" indent="-466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3F2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000" dirty="0">
              <a:solidFill>
                <a:srgbClr val="003865"/>
              </a:solidFill>
              <a:latin typeface="Calibri" panose="020F0502020204030204"/>
            </a:endParaRPr>
          </a:p>
          <a:p>
            <a:pPr marL="466725" marR="0" lvl="0" indent="-466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3F2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003865"/>
                </a:solidFill>
                <a:latin typeface="Calibri" panose="020F0502020204030204"/>
              </a:rPr>
              <a:t>Type your first and last name in the </a:t>
            </a:r>
            <a:r>
              <a:rPr lang="en-US" sz="2400" b="1" dirty="0">
                <a:solidFill>
                  <a:srgbClr val="8D3F2B"/>
                </a:solidFill>
                <a:latin typeface="Calibri" panose="020F0502020204030204"/>
              </a:rPr>
              <a:t>chat</a:t>
            </a:r>
            <a:r>
              <a:rPr lang="en-US" sz="2400" dirty="0">
                <a:solidFill>
                  <a:srgbClr val="003865"/>
                </a:solidFill>
                <a:latin typeface="Calibri" panose="020F0502020204030204"/>
              </a:rPr>
              <a:t> to request to speak.</a:t>
            </a:r>
          </a:p>
          <a:p>
            <a:pPr marL="466725" marR="0" lvl="0" indent="-466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3F2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1000" dirty="0">
              <a:solidFill>
                <a:srgbClr val="003865"/>
              </a:solidFill>
              <a:latin typeface="Calibri" panose="020F0502020204030204"/>
            </a:endParaRPr>
          </a:p>
          <a:p>
            <a:pPr marL="466725" marR="0" lvl="0" indent="-466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3F2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003865"/>
                </a:solidFill>
                <a:latin typeface="Calibri" panose="020F0502020204030204"/>
              </a:rPr>
              <a:t>Chat will go directly to the Host, who will put you in queue in the order received. When it is your turn, you will be prompted to unmute your microphone.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BE759-05C2-48BE-863B-AB2D29C6B055}"/>
              </a:ext>
            </a:extLst>
          </p:cNvPr>
          <p:cNvSpPr txBox="1"/>
          <p:nvPr/>
        </p:nvSpPr>
        <p:spPr>
          <a:xfrm>
            <a:off x="6428849" y="2237967"/>
            <a:ext cx="550306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8D3F2B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3865"/>
                </a:solidFill>
              </a:rPr>
              <a:t>Press *3 on your keypad to raise your hand (and *3 to lower) to indicate your interest in making a comment.</a:t>
            </a:r>
          </a:p>
          <a:p>
            <a:pPr marL="342900" lvl="0" indent="-342900">
              <a:buClr>
                <a:srgbClr val="8D3F2B"/>
              </a:buClr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rgbClr val="003865"/>
              </a:solidFill>
            </a:endParaRPr>
          </a:p>
          <a:p>
            <a:pPr marL="342900" lvl="0" indent="-342900">
              <a:buClr>
                <a:srgbClr val="8D3F2B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3865"/>
                </a:solidFill>
              </a:rPr>
              <a:t>The WebEx operator will place you into a queue in the order received and will say the first 6 digits of your phone number when it is your turn, and you will be unmuted.</a:t>
            </a:r>
          </a:p>
          <a:p>
            <a:pPr marL="342900" lvl="0" indent="-342900">
              <a:buClr>
                <a:srgbClr val="8D3F2B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003865"/>
              </a:solidFill>
            </a:endParaRPr>
          </a:p>
          <a:p>
            <a:pPr marL="342900" lvl="0" indent="-342900">
              <a:buClr>
                <a:srgbClr val="8D3F2B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3865"/>
                </a:solidFill>
              </a:rPr>
              <a:t>State and spell your first and last name for the record before commenting.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14DF37-E28A-470C-AD36-961AF2842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260770" y="4084105"/>
            <a:ext cx="5383531" cy="141401"/>
          </a:xfrm>
          <a:prstGeom prst="rect">
            <a:avLst/>
          </a:prstGeom>
          <a:solidFill>
            <a:srgbClr val="78BE2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F98F5-2A61-4BE9-86A1-6963D0234843}"/>
              </a:ext>
            </a:extLst>
          </p:cNvPr>
          <p:cNvSpPr txBox="1"/>
          <p:nvPr/>
        </p:nvSpPr>
        <p:spPr>
          <a:xfrm>
            <a:off x="0" y="1567892"/>
            <a:ext cx="602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865"/>
                </a:solidFill>
              </a:rPr>
              <a:t>In WebEx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94857-8EB1-46FF-A924-58B4F0FEC7B8}"/>
              </a:ext>
            </a:extLst>
          </p:cNvPr>
          <p:cNvSpPr txBox="1"/>
          <p:nvPr/>
        </p:nvSpPr>
        <p:spPr>
          <a:xfrm>
            <a:off x="6168765" y="1567892"/>
            <a:ext cx="602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865"/>
                </a:solidFill>
              </a:rPr>
              <a:t>By Telephone</a:t>
            </a:r>
          </a:p>
        </p:txBody>
      </p:sp>
    </p:spTree>
    <p:extLst>
      <p:ext uri="{BB962C8B-B14F-4D97-AF65-F5344CB8AC3E}">
        <p14:creationId xmlns:p14="http://schemas.microsoft.com/office/powerpoint/2010/main" val="423273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A36162-8DAB-463F-9BB1-1D3E15495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712" y="1810140"/>
            <a:ext cx="11032576" cy="4777273"/>
          </a:xfrm>
        </p:spPr>
        <p:txBody>
          <a:bodyPr>
            <a:noAutofit/>
          </a:bodyPr>
          <a:lstStyle/>
          <a:p>
            <a:pPr marL="685800" indent="-685800">
              <a:spcBef>
                <a:spcPts val="0"/>
              </a:spcBef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For those attending by WebEx, </a:t>
            </a:r>
            <a:r>
              <a:rPr lang="en-US" sz="3200" b="1" dirty="0">
                <a:solidFill>
                  <a:srgbClr val="003865"/>
                </a:solidFill>
              </a:rPr>
              <a:t>turn on your video</a:t>
            </a:r>
            <a:r>
              <a:rPr lang="en-US" sz="3200" dirty="0">
                <a:solidFill>
                  <a:srgbClr val="003865"/>
                </a:solidFill>
              </a:rPr>
              <a:t> by clicking the video icon.</a:t>
            </a:r>
          </a:p>
          <a:p>
            <a:pPr marL="685800" indent="-685800">
              <a:spcBef>
                <a:spcPts val="0"/>
              </a:spcBef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To ensure everyone is heard, please try to limit your initial comments to 5 minutes.</a:t>
            </a:r>
          </a:p>
          <a:p>
            <a:pPr marL="685800" indent="-685800">
              <a:spcBef>
                <a:spcPts val="0"/>
              </a:spcBef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You may return to the queue to speak again, time permitting. (Preference will be given to those who have not spoken yet.)</a:t>
            </a:r>
          </a:p>
          <a:p>
            <a:pPr marL="685800" indent="-685800">
              <a:spcBef>
                <a:spcPts val="0"/>
              </a:spcBef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Our objective during the hearing process is to hear from as many different people, and on a wide a range of topics, as our time together permits.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C3CE14EE-F242-435D-B178-487B1332DE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 for Presenting Oral Comments</a:t>
            </a:r>
          </a:p>
        </p:txBody>
      </p:sp>
    </p:spTree>
    <p:extLst>
      <p:ext uri="{BB962C8B-B14F-4D97-AF65-F5344CB8AC3E}">
        <p14:creationId xmlns:p14="http://schemas.microsoft.com/office/powerpoint/2010/main" val="451236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A36162-8DAB-463F-9BB1-1D3E15495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897" y="1925896"/>
            <a:ext cx="6077148" cy="4469249"/>
          </a:xfrm>
        </p:spPr>
        <p:txBody>
          <a:bodyPr>
            <a:noAutofit/>
          </a:bodyPr>
          <a:lstStyle/>
          <a:p>
            <a:pPr marL="685800" indent="-685800">
              <a:spcBef>
                <a:spcPts val="0"/>
              </a:spcBef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You may also submit written comments by </a:t>
            </a:r>
            <a:r>
              <a:rPr lang="en-US" sz="3200" b="1" dirty="0" err="1">
                <a:solidFill>
                  <a:srgbClr val="8D3F2B"/>
                </a:solidFill>
              </a:rPr>
              <a:t>eComments</a:t>
            </a:r>
            <a:r>
              <a:rPr lang="en-US" sz="3200" dirty="0">
                <a:solidFill>
                  <a:srgbClr val="003865"/>
                </a:solidFill>
              </a:rPr>
              <a:t>, </a:t>
            </a:r>
            <a:r>
              <a:rPr lang="en-US" sz="3200" b="1" dirty="0">
                <a:solidFill>
                  <a:srgbClr val="8D3F2B"/>
                </a:solidFill>
              </a:rPr>
              <a:t>mail</a:t>
            </a:r>
            <a:r>
              <a:rPr lang="en-US" sz="3200" dirty="0">
                <a:solidFill>
                  <a:srgbClr val="003865"/>
                </a:solidFill>
              </a:rPr>
              <a:t>, or </a:t>
            </a:r>
            <a:r>
              <a:rPr lang="en-US" sz="3200" b="1" dirty="0">
                <a:solidFill>
                  <a:srgbClr val="8D3F2B"/>
                </a:solidFill>
              </a:rPr>
              <a:t>fax</a:t>
            </a:r>
            <a:r>
              <a:rPr lang="en-US" sz="3200" dirty="0">
                <a:solidFill>
                  <a:srgbClr val="003865"/>
                </a:solidFill>
              </a:rPr>
              <a:t>.</a:t>
            </a:r>
          </a:p>
          <a:p>
            <a:pPr marL="685800" indent="-685800">
              <a:spcBef>
                <a:spcPts val="0"/>
              </a:spcBef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If you are unable to comment today, please know that all comments are considered in the same way regardless of the way they are submitted.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C3CE14EE-F242-435D-B178-487B1332DE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– Other Ways to Comment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F1172-D17C-4EC5-A9D8-610C78F19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181" y="1463041"/>
            <a:ext cx="5350819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0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A36162-8DAB-463F-9BB1-1D3E15495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407" y="1735494"/>
            <a:ext cx="8184353" cy="4945224"/>
          </a:xfrm>
        </p:spPr>
        <p:txBody>
          <a:bodyPr>
            <a:normAutofit lnSpcReduction="10000"/>
          </a:bodyPr>
          <a:lstStyle/>
          <a:p>
            <a:pPr marL="685800" indent="-685800">
              <a:spcBef>
                <a:spcPts val="0"/>
              </a:spcBef>
              <a:spcAft>
                <a:spcPts val="30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State and spell your first and last name</a:t>
            </a:r>
          </a:p>
          <a:p>
            <a:pPr marL="685800" indent="-685800">
              <a:spcBef>
                <a:spcPts val="0"/>
              </a:spcBef>
              <a:spcAft>
                <a:spcPts val="30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If you are commenting on behalf of an organization, identify the organization</a:t>
            </a:r>
          </a:p>
          <a:p>
            <a:pPr marL="685800" indent="-685800">
              <a:spcBef>
                <a:spcPts val="0"/>
              </a:spcBef>
              <a:spcAft>
                <a:spcPts val="30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Speak slowly, clearly, and loudly - only audible statements will be recorded</a:t>
            </a:r>
          </a:p>
          <a:p>
            <a:pPr marL="685800" indent="-685800">
              <a:spcBef>
                <a:spcPts val="0"/>
              </a:spcBef>
              <a:spcAft>
                <a:spcPts val="30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Spell names and technical terms</a:t>
            </a:r>
          </a:p>
          <a:p>
            <a:pPr marL="685800" indent="-685800">
              <a:spcBef>
                <a:spcPts val="0"/>
              </a:spcBef>
              <a:spcAft>
                <a:spcPts val="30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Introducing an acronym?  Be sure to state the full phrase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C3CE14EE-F242-435D-B178-487B1332DE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Tips for Oral Comments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69CA9-BB77-4902-B1B2-174D084FA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223" y="2060293"/>
            <a:ext cx="4033777" cy="40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9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0BC55F-9A87-4211-8329-DDFB130D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2166" y="2360208"/>
            <a:ext cx="3317003" cy="3317003"/>
          </a:xfrm>
          <a:solidFill>
            <a:srgbClr val="003865"/>
          </a:solidFill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EC3E1F2-336D-4F53-8C8A-F886A06E0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89612" y="2083981"/>
            <a:ext cx="7902387" cy="238641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en-US" sz="4400" dirty="0">
                <a:solidFill>
                  <a:srgbClr val="003865"/>
                </a:solidFill>
              </a:rPr>
              <a:t>Initial comment period closes</a:t>
            </a:r>
            <a:endParaRPr lang="en-US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3865"/>
                </a:solidFill>
              </a:rPr>
              <a:t>Thursday, October 30, 2025</a:t>
            </a:r>
          </a:p>
          <a:p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95F29192-8A91-45BD-8507-9F5ECB863E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0" y="0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Time for Comments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405DD6-97CC-4AEF-9A45-3F0A42D521B1}"/>
              </a:ext>
            </a:extLst>
          </p:cNvPr>
          <p:cNvSpPr/>
          <p:nvPr/>
        </p:nvSpPr>
        <p:spPr>
          <a:xfrm>
            <a:off x="4792942" y="4214178"/>
            <a:ext cx="6951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865"/>
                </a:solidFill>
                <a:cs typeface="Arial" panose="020B0604020202020204" pitchFamily="34" charset="0"/>
              </a:rPr>
              <a:t>Comments must be </a:t>
            </a:r>
            <a:r>
              <a:rPr lang="en-US" sz="3600" b="1" u="sng" dirty="0">
                <a:solidFill>
                  <a:srgbClr val="003865"/>
                </a:solidFill>
                <a:cs typeface="Arial" panose="020B0604020202020204" pitchFamily="34" charset="0"/>
              </a:rPr>
              <a:t>received</a:t>
            </a:r>
            <a:r>
              <a:rPr lang="en-US" sz="3600" b="1" dirty="0">
                <a:solidFill>
                  <a:srgbClr val="003865"/>
                </a:solidFill>
                <a:cs typeface="Arial" panose="020B0604020202020204" pitchFamily="34" charset="0"/>
              </a:rPr>
              <a:t> by 4:30 p.m. on that day</a:t>
            </a:r>
          </a:p>
        </p:txBody>
      </p:sp>
    </p:spTree>
    <p:extLst>
      <p:ext uri="{BB962C8B-B14F-4D97-AF65-F5344CB8AC3E}">
        <p14:creationId xmlns:p14="http://schemas.microsoft.com/office/powerpoint/2010/main" val="423309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0BC55F-9A87-4211-8329-DDFB130D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90644" y="1733448"/>
            <a:ext cx="3002621" cy="2973183"/>
          </a:xfrm>
          <a:solidFill>
            <a:srgbClr val="78BE20"/>
          </a:solidFill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EC3E1F2-336D-4F53-8C8A-F886A06E0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5880" y="1927670"/>
            <a:ext cx="5874326" cy="46399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00" dirty="0">
                <a:solidFill>
                  <a:srgbClr val="003865"/>
                </a:solidFill>
              </a:rPr>
              <a:t>5 business days from the close of the initial comment period</a:t>
            </a:r>
          </a:p>
          <a:p>
            <a:pPr marL="0" indent="0" algn="ctr">
              <a:spcAft>
                <a:spcPts val="1800"/>
              </a:spcAft>
              <a:buNone/>
            </a:pPr>
            <a:endParaRPr lang="en-US" sz="1500" dirty="0">
              <a:solidFill>
                <a:srgbClr val="003865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5200" b="1" dirty="0">
                <a:solidFill>
                  <a:srgbClr val="003865"/>
                </a:solidFill>
                <a:cs typeface="Arial" panose="020B0604020202020204" pitchFamily="34" charset="0"/>
              </a:rPr>
              <a:t>Rebuttals must be </a:t>
            </a:r>
            <a:r>
              <a:rPr lang="en-US" sz="5200" b="1" u="sng" dirty="0">
                <a:solidFill>
                  <a:srgbClr val="003865"/>
                </a:solidFill>
                <a:cs typeface="Arial" panose="020B0604020202020204" pitchFamily="34" charset="0"/>
              </a:rPr>
              <a:t>received</a:t>
            </a:r>
            <a:r>
              <a:rPr lang="en-US" sz="5200" b="1" dirty="0">
                <a:solidFill>
                  <a:srgbClr val="003865"/>
                </a:solidFill>
                <a:cs typeface="Arial" panose="020B0604020202020204" pitchFamily="34" charset="0"/>
              </a:rPr>
              <a:t> by 4:30 p.m. on Thursday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200" b="1" dirty="0">
                <a:solidFill>
                  <a:srgbClr val="003865"/>
                </a:solidFill>
                <a:cs typeface="Arial" panose="020B0604020202020204" pitchFamily="34" charset="0"/>
              </a:rPr>
              <a:t>November 6, 2025</a:t>
            </a:r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95F29192-8A91-45BD-8507-9F5ECB863E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0" y="0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Time for Rebuttal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7AA52-4A8D-4BA4-B588-BCBAE2EF30A2}"/>
              </a:ext>
            </a:extLst>
          </p:cNvPr>
          <p:cNvSpPr/>
          <p:nvPr/>
        </p:nvSpPr>
        <p:spPr>
          <a:xfrm>
            <a:off x="742555" y="4827842"/>
            <a:ext cx="4786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8D3F2B"/>
                </a:solidFill>
              </a:rPr>
              <a:t>Rebuttal</a:t>
            </a:r>
            <a:r>
              <a:rPr lang="en-US" sz="3200" dirty="0">
                <a:solidFill>
                  <a:srgbClr val="8D3F2B"/>
                </a:solidFill>
              </a:rPr>
              <a:t> is a reply to something someone else said - not a new comment.</a:t>
            </a:r>
          </a:p>
        </p:txBody>
      </p:sp>
    </p:spTree>
    <p:extLst>
      <p:ext uri="{BB962C8B-B14F-4D97-AF65-F5344CB8AC3E}">
        <p14:creationId xmlns:p14="http://schemas.microsoft.com/office/powerpoint/2010/main" val="278934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ument">
            <a:extLst>
              <a:ext uri="{FF2B5EF4-FFF2-40B4-BE49-F238E27FC236}">
                <a16:creationId xmlns:a16="http://schemas.microsoft.com/office/drawing/2014/main" id="{9FC35289-D517-49A9-BEC6-06200F43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415855"/>
            <a:ext cx="3342530" cy="3342530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264F1C84-1392-48F0-A4FE-6ED802DBF4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Judge’s Report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5CB5C-8DDA-49A3-94EC-EA11BB539ECC}"/>
              </a:ext>
            </a:extLst>
          </p:cNvPr>
          <p:cNvSpPr txBox="1"/>
          <p:nvPr/>
        </p:nvSpPr>
        <p:spPr>
          <a:xfrm>
            <a:off x="3508744" y="1905120"/>
            <a:ext cx="818795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8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Judge will issue a report</a:t>
            </a:r>
          </a:p>
          <a:p>
            <a:pPr marL="685800" indent="-685800">
              <a:spcAft>
                <a:spcPts val="18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Within 30 days of the close of the record, unless extension is granted</a:t>
            </a:r>
          </a:p>
          <a:p>
            <a:pPr marL="685800" indent="-685800">
              <a:spcAft>
                <a:spcPts val="18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You can view the report at </a:t>
            </a:r>
            <a:r>
              <a:rPr lang="en-US" sz="2400" b="1" dirty="0">
                <a:solidFill>
                  <a:srgbClr val="003865"/>
                </a:solidFill>
                <a:hlinkClick r:id="rId4"/>
              </a:rPr>
              <a:t>https://mn.gov/oah/media/opinion-archive.jsp</a:t>
            </a:r>
            <a:r>
              <a:rPr lang="en-US" sz="2400" b="1" dirty="0">
                <a:solidFill>
                  <a:srgbClr val="003865"/>
                </a:solidFill>
              </a:rPr>
              <a:t> </a:t>
            </a:r>
          </a:p>
          <a:p>
            <a:pPr marL="681038">
              <a:spcAft>
                <a:spcPts val="1800"/>
              </a:spcAft>
              <a:buClr>
                <a:srgbClr val="8D3F2B"/>
              </a:buClr>
            </a:pPr>
            <a:r>
              <a:rPr lang="en-US" sz="2400" b="1" dirty="0">
                <a:solidFill>
                  <a:srgbClr val="003865"/>
                </a:solidFill>
              </a:rPr>
              <a:t>OR  </a:t>
            </a:r>
            <a:r>
              <a:rPr lang="en-US" sz="2400" b="1" dirty="0">
                <a:solidFill>
                  <a:srgbClr val="003865"/>
                </a:solidFill>
                <a:hlinkClick r:id="rId5"/>
              </a:rPr>
              <a:t>https://tinyurl.com/OAH-Archive</a:t>
            </a:r>
            <a:r>
              <a:rPr lang="en-US" sz="2400" b="1" dirty="0">
                <a:solidFill>
                  <a:srgbClr val="003865"/>
                </a:solidFill>
              </a:rPr>
              <a:t> </a:t>
            </a:r>
          </a:p>
          <a:p>
            <a:pPr marL="685800" indent="-685800">
              <a:spcAft>
                <a:spcPts val="18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</a:rPr>
              <a:t>Report will be posted on the day it is issued.</a:t>
            </a:r>
          </a:p>
        </p:txBody>
      </p:sp>
    </p:spTree>
    <p:extLst>
      <p:ext uri="{BB962C8B-B14F-4D97-AF65-F5344CB8AC3E}">
        <p14:creationId xmlns:p14="http://schemas.microsoft.com/office/powerpoint/2010/main" val="3570373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667910" y="1965960"/>
            <a:ext cx="6018568" cy="453520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  <a:cs typeface="Arial" panose="020B0604020202020204" pitchFamily="34" charset="0"/>
              </a:rPr>
              <a:t>Lobbyists must register with the Campaign Finance and Public Disclosure Board.</a:t>
            </a:r>
          </a:p>
          <a:p>
            <a:pPr marL="457200" indent="-457200"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  <a:cs typeface="Arial" panose="020B0604020202020204" pitchFamily="34" charset="0"/>
              </a:rPr>
              <a:t>Questions about registration should be directed to that Board</a:t>
            </a:r>
          </a:p>
          <a:p>
            <a:pPr marL="457200" indent="-457200"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3865"/>
                </a:solidFill>
                <a:cs typeface="Arial" panose="020B0604020202020204" pitchFamily="34" charset="0"/>
                <a:hlinkClick r:id="rId2"/>
              </a:rPr>
              <a:t>www.cfb.mn.gov</a:t>
            </a:r>
            <a:r>
              <a:rPr lang="en-US" sz="3200" dirty="0">
                <a:solidFill>
                  <a:srgbClr val="003865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4F41CEE6-A5C7-4549-8DC6-515C7C8CE2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0362" y="0"/>
            <a:ext cx="12292361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Required Reminder for Lobbyists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03C1D-3B8C-4D8F-B575-7FBB13F7E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4509" y="2327259"/>
            <a:ext cx="4767148" cy="31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B9A9823-66C7-4110-84AE-32EE466689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2275367"/>
            <a:ext cx="12191999" cy="16943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Agency Panel</a:t>
            </a:r>
          </a:p>
        </p:txBody>
      </p:sp>
    </p:spTree>
    <p:extLst>
      <p:ext uri="{BB962C8B-B14F-4D97-AF65-F5344CB8AC3E}">
        <p14:creationId xmlns:p14="http://schemas.microsoft.com/office/powerpoint/2010/main" val="323809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9966" y="537807"/>
            <a:ext cx="4896178" cy="1579798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title" idx="4294967295"/>
          </p:nvPr>
        </p:nvSpPr>
        <p:spPr>
          <a:xfrm>
            <a:off x="427435" y="2834715"/>
            <a:ext cx="11573018" cy="31511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Public Hearing – October 10, 2025</a:t>
            </a:r>
          </a:p>
          <a:p>
            <a:pPr lvl="0" algn="r">
              <a:spcAft>
                <a:spcPts val="1800"/>
              </a:spcAft>
              <a:defRPr/>
            </a:pPr>
            <a:r>
              <a:rPr lang="en-US" sz="4400" dirty="0">
                <a:solidFill>
                  <a:srgbClr val="92D050"/>
                </a:solidFill>
                <a:ea typeface="Calibri" panose="020F0502020204030204" pitchFamily="34" charset="0"/>
              </a:rPr>
              <a:t>Proposed Permanent Rules Relating to Elections Administration; Revisor’s ID Number R-4824</a:t>
            </a:r>
            <a:br>
              <a:rPr lang="en-US" sz="4400" dirty="0">
                <a:solidFill>
                  <a:srgbClr val="92D050"/>
                </a:solidFill>
                <a:ea typeface="Calibri" panose="020F0502020204030204" pitchFamily="34" charset="0"/>
              </a:rPr>
            </a:br>
            <a:br>
              <a:rPr lang="en-US" sz="1300" dirty="0">
                <a:solidFill>
                  <a:srgbClr val="92D050"/>
                </a:solidFill>
                <a:ea typeface="Calibri" panose="020F0502020204030204" pitchFamily="34" charset="0"/>
              </a:rPr>
            </a:br>
            <a:r>
              <a:rPr lang="en-US" sz="4800" dirty="0">
                <a:solidFill>
                  <a:prstClr val="white"/>
                </a:solidFill>
              </a:rPr>
              <a:t>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AH Docket No. </a:t>
            </a:r>
            <a:r>
              <a:rPr lang="en-US" sz="4800" dirty="0">
                <a:solidFill>
                  <a:prstClr val="white"/>
                </a:solidFill>
              </a:rPr>
              <a:t>8-9019-39440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5778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809BBE-2905-4539-AE09-25EFBEB09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68758" y="3933266"/>
            <a:ext cx="5760720" cy="151309"/>
          </a:xfrm>
          <a:prstGeom prst="rect">
            <a:avLst/>
          </a:prstGeom>
          <a:solidFill>
            <a:srgbClr val="78BE21"/>
          </a:solidFill>
        </p:spPr>
      </p:pic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0" y="-2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822960" tIns="45720" rIns="82296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Public Questions and Comments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1737" y="1613118"/>
            <a:ext cx="5332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3F2B"/>
              </a:buClr>
              <a:buSzTx/>
              <a:tabLst/>
              <a:defRPr/>
            </a:pPr>
            <a:r>
              <a:rPr lang="en-US" sz="2800" dirty="0">
                <a:solidFill>
                  <a:srgbClr val="003865"/>
                </a:solidFill>
                <a:latin typeface="Calibri" panose="020F0502020204030204"/>
              </a:rPr>
              <a:t>In </a:t>
            </a:r>
            <a:r>
              <a:rPr lang="en-US" sz="2800" b="1" dirty="0">
                <a:solidFill>
                  <a:srgbClr val="8D3F2B"/>
                </a:solidFill>
                <a:latin typeface="Calibri" panose="020F0502020204030204"/>
              </a:rPr>
              <a:t>WebEx</a:t>
            </a:r>
            <a:r>
              <a:rPr lang="en-US" sz="2800" dirty="0">
                <a:solidFill>
                  <a:srgbClr val="003865"/>
                </a:solidFill>
                <a:latin typeface="Calibri" panose="020F0502020204030204"/>
              </a:rPr>
              <a:t>, put your name in the </a:t>
            </a:r>
            <a:r>
              <a:rPr lang="en-US" sz="2800" b="1" dirty="0">
                <a:solidFill>
                  <a:srgbClr val="8D3F2B"/>
                </a:solidFill>
                <a:latin typeface="Calibri" panose="020F0502020204030204"/>
              </a:rPr>
              <a:t>CHAT</a:t>
            </a:r>
            <a:r>
              <a:rPr lang="en-US" sz="2800" dirty="0">
                <a:solidFill>
                  <a:srgbClr val="003865"/>
                </a:solidFill>
                <a:latin typeface="Calibri" panose="020F0502020204030204"/>
              </a:rPr>
              <a:t> box to request to speak and be placed in the queue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3F2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800" dirty="0">
              <a:solidFill>
                <a:srgbClr val="003865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3F2B"/>
              </a:buClr>
              <a:buSzTx/>
              <a:tabLst/>
              <a:defRPr/>
            </a:pPr>
            <a:r>
              <a:rPr lang="en-US" sz="2800" b="1" dirty="0">
                <a:solidFill>
                  <a:srgbClr val="8D3F2B"/>
                </a:solidFill>
                <a:latin typeface="Calibri" panose="020F0502020204030204"/>
              </a:rPr>
              <a:t>OR</a:t>
            </a:r>
            <a:endParaRPr lang="en-US" sz="2800" dirty="0">
              <a:solidFill>
                <a:srgbClr val="003865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D382F1-7C1E-4173-9712-37ADC9637042}"/>
              </a:ext>
            </a:extLst>
          </p:cNvPr>
          <p:cNvSpPr/>
          <p:nvPr/>
        </p:nvSpPr>
        <p:spPr>
          <a:xfrm>
            <a:off x="895250" y="1530009"/>
            <a:ext cx="4128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 Law Judge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Eric L. Lipman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5A5ACD-74B4-4D52-9AA9-A91CCB85FC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46650" y="5789517"/>
            <a:ext cx="2414971" cy="919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737675-0C47-4BC0-B930-085BEF8C24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25737" y="2626617"/>
            <a:ext cx="3067805" cy="30678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B23B9D-03D6-4AF8-9C1A-1D77F1B67FE7}"/>
              </a:ext>
            </a:extLst>
          </p:cNvPr>
          <p:cNvSpPr txBox="1"/>
          <p:nvPr/>
        </p:nvSpPr>
        <p:spPr>
          <a:xfrm>
            <a:off x="6451737" y="3694568"/>
            <a:ext cx="551255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</a:rPr>
              <a:t>Press </a:t>
            </a:r>
            <a:r>
              <a:rPr lang="en-US" sz="2800" b="1" dirty="0">
                <a:solidFill>
                  <a:srgbClr val="003865"/>
                </a:solidFill>
              </a:rPr>
              <a:t>*3 </a:t>
            </a:r>
            <a:r>
              <a:rPr lang="en-US" sz="2800" dirty="0">
                <a:solidFill>
                  <a:srgbClr val="003865"/>
                </a:solidFill>
              </a:rPr>
              <a:t>on your telephone to add yourself to the comment queue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386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</a:rPr>
              <a:t>Press </a:t>
            </a:r>
            <a:r>
              <a:rPr lang="en-US" sz="2800" b="1" dirty="0">
                <a:solidFill>
                  <a:srgbClr val="003865"/>
                </a:solidFill>
              </a:rPr>
              <a:t>*3</a:t>
            </a:r>
            <a:r>
              <a:rPr lang="en-US" sz="2800" dirty="0">
                <a:solidFill>
                  <a:srgbClr val="003865"/>
                </a:solidFill>
              </a:rPr>
              <a:t> again to remove yourself from the queue</a:t>
            </a:r>
          </a:p>
        </p:txBody>
      </p:sp>
    </p:spTree>
    <p:extLst>
      <p:ext uri="{BB962C8B-B14F-4D97-AF65-F5344CB8AC3E}">
        <p14:creationId xmlns:p14="http://schemas.microsoft.com/office/powerpoint/2010/main" val="1268417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419601" y="1805835"/>
            <a:ext cx="7301970" cy="4594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3865"/>
                </a:solidFill>
                <a:cs typeface="Arial" panose="020B0604020202020204" pitchFamily="34" charset="0"/>
              </a:rPr>
              <a:t>Initial comments must be </a:t>
            </a:r>
            <a:r>
              <a:rPr lang="en-US" sz="3200" b="1" u="sng" dirty="0">
                <a:solidFill>
                  <a:srgbClr val="003865"/>
                </a:solidFill>
                <a:cs typeface="Arial" panose="020B0604020202020204" pitchFamily="34" charset="0"/>
              </a:rPr>
              <a:t>received</a:t>
            </a:r>
            <a:r>
              <a:rPr lang="en-US" sz="3200" b="1" dirty="0">
                <a:solidFill>
                  <a:srgbClr val="003865"/>
                </a:solidFill>
                <a:cs typeface="Arial" panose="020B0604020202020204" pitchFamily="34" charset="0"/>
              </a:rPr>
              <a:t> by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3865"/>
                </a:solidFill>
                <a:cs typeface="Arial" panose="020B0604020202020204" pitchFamily="34" charset="0"/>
              </a:rPr>
              <a:t>4:30 p.m. on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4000" b="1" dirty="0">
                <a:solidFill>
                  <a:srgbClr val="003865"/>
                </a:solidFill>
                <a:cs typeface="Arial" panose="020B0604020202020204" pitchFamily="34" charset="0"/>
              </a:rPr>
              <a:t>Thursday, October 30, 2025</a:t>
            </a:r>
            <a:endParaRPr lang="en-US" sz="4000" dirty="0">
              <a:solidFill>
                <a:srgbClr val="003865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03865"/>
                </a:solidFill>
                <a:cs typeface="Arial" panose="020B0604020202020204" pitchFamily="34" charset="0"/>
              </a:rPr>
              <a:t>Rebuttals must be </a:t>
            </a:r>
            <a:r>
              <a:rPr lang="en-US" sz="3200" b="1" u="sng" dirty="0">
                <a:solidFill>
                  <a:srgbClr val="003865"/>
                </a:solidFill>
                <a:cs typeface="Arial" panose="020B0604020202020204" pitchFamily="34" charset="0"/>
              </a:rPr>
              <a:t>received</a:t>
            </a:r>
            <a:r>
              <a:rPr lang="en-US" sz="3200" b="1" dirty="0">
                <a:solidFill>
                  <a:srgbClr val="003865"/>
                </a:solidFill>
                <a:cs typeface="Arial" panose="020B0604020202020204" pitchFamily="34" charset="0"/>
              </a:rPr>
              <a:t> by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3865"/>
                </a:solidFill>
                <a:cs typeface="Arial" panose="020B0604020202020204" pitchFamily="34" charset="0"/>
              </a:rPr>
              <a:t>4:30 p.m. on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4000" b="1" dirty="0">
                <a:solidFill>
                  <a:srgbClr val="003865"/>
                </a:solidFill>
                <a:cs typeface="Arial" panose="020B0604020202020204" pitchFamily="34" charset="0"/>
              </a:rPr>
              <a:t>Thursday, November 6, 2025</a:t>
            </a:r>
            <a:endParaRPr lang="en-US" sz="4000" dirty="0">
              <a:solidFill>
                <a:srgbClr val="003865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03865"/>
                </a:solidFill>
                <a:cs typeface="Arial" panose="020B0604020202020204" pitchFamily="34" charset="0"/>
              </a:rPr>
              <a:t>Docket No. 8-9019-39440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58" y="2157176"/>
            <a:ext cx="3761195" cy="3735076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4F41CEE6-A5C7-4549-8DC6-515C7C8CE2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Comment Deadline Reminder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592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B9A9823-66C7-4110-84AE-32EE466689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2275367"/>
            <a:ext cx="12191999" cy="16943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Thank you!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33CF718-DE73-451F-B113-9CA379B2DA59}"/>
              </a:ext>
            </a:extLst>
          </p:cNvPr>
          <p:cNvSpPr txBox="1">
            <a:spLocks/>
          </p:cNvSpPr>
          <p:nvPr/>
        </p:nvSpPr>
        <p:spPr>
          <a:xfrm>
            <a:off x="1" y="5636289"/>
            <a:ext cx="12191999" cy="108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A4BCC2"/>
                </a:solidFill>
              </a:rPr>
              <a:t>mn.gov/</a:t>
            </a:r>
            <a:r>
              <a:rPr lang="en-US" sz="4400" dirty="0" err="1">
                <a:solidFill>
                  <a:srgbClr val="A4BCC2"/>
                </a:solidFill>
              </a:rPr>
              <a:t>cah</a:t>
            </a:r>
            <a:endParaRPr lang="en-US" sz="4400" dirty="0">
              <a:solidFill>
                <a:srgbClr val="A4BCC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CA3C6C-485D-42ED-B7EE-ED5EC2F622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00788" y="359766"/>
            <a:ext cx="3590424" cy="115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0DD067-5DAF-4D49-BEAB-C31CE297D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12009" y="3901986"/>
            <a:ext cx="5760720" cy="151309"/>
          </a:xfrm>
          <a:prstGeom prst="rect">
            <a:avLst/>
          </a:prstGeom>
          <a:solidFill>
            <a:srgbClr val="78BE21"/>
          </a:solidFill>
        </p:spPr>
      </p:pic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0" y="-1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822960" tIns="45720" rIns="82296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999" y="1936878"/>
            <a:ext cx="75007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lvl="0" indent="-635000"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3865"/>
                </a:solidFill>
                <a:latin typeface="Calibri" panose="020F0502020204030204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003865"/>
                </a:solidFill>
              </a:rPr>
              <a:t>renders justice through fair, timely, and impartial hearings and high-quality dispute resolution services.</a:t>
            </a:r>
          </a:p>
          <a:p>
            <a:pPr marL="635000" lvl="0" indent="-635000"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3865"/>
                </a:solidFill>
              </a:rPr>
              <a:t>CAH </a:t>
            </a:r>
            <a:r>
              <a:rPr lang="en-US" sz="2800" dirty="0">
                <a:solidFill>
                  <a:srgbClr val="003865"/>
                </a:solidFill>
              </a:rPr>
              <a:t>is independent from the Minnesota Secretary of State and all other parties to this proceeding.</a:t>
            </a:r>
          </a:p>
          <a:p>
            <a:pPr marL="635000" lvl="0" indent="-635000"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Hearing Purpose: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allow the </a:t>
            </a:r>
            <a:r>
              <a:rPr lang="en-US" sz="2800" dirty="0">
                <a:solidFill>
                  <a:srgbClr val="003865"/>
                </a:solidFill>
                <a:latin typeface="Calibri" panose="020F0502020204030204"/>
              </a:rPr>
              <a:t>agency to present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 reform proposals and to receive public comments on those proposed changes.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8BE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97E40-DC28-4539-9EA2-7C6AA72CDDF0}"/>
              </a:ext>
            </a:extLst>
          </p:cNvPr>
          <p:cNvSpPr/>
          <p:nvPr/>
        </p:nvSpPr>
        <p:spPr>
          <a:xfrm>
            <a:off x="8063221" y="1530010"/>
            <a:ext cx="4128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 Law Judge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Eric L. Lipman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37583B-8A4A-456E-BB8C-610D846C3C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30421" y="5721232"/>
            <a:ext cx="2594379" cy="9874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304315-D8F6-4F79-AE12-B0997E7CB5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96109" y="2551088"/>
            <a:ext cx="3067805" cy="30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7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968" y="2164467"/>
            <a:ext cx="6853918" cy="4003530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865"/>
                </a:solidFill>
              </a:rPr>
              <a:t>Public participation in the rulemaking process is </a:t>
            </a:r>
            <a:r>
              <a:rPr lang="en-US" b="1" dirty="0">
                <a:solidFill>
                  <a:srgbClr val="8D3F2B"/>
                </a:solidFill>
              </a:rPr>
              <a:t>essential</a:t>
            </a:r>
            <a:r>
              <a:rPr lang="en-US" dirty="0">
                <a:solidFill>
                  <a:srgbClr val="003865"/>
                </a:solidFill>
              </a:rPr>
              <a:t> to the development of </a:t>
            </a:r>
            <a:r>
              <a:rPr lang="en-US" b="1" dirty="0">
                <a:solidFill>
                  <a:srgbClr val="8D3F2B"/>
                </a:solidFill>
              </a:rPr>
              <a:t>fair</a:t>
            </a:r>
            <a:r>
              <a:rPr lang="en-US" dirty="0">
                <a:solidFill>
                  <a:srgbClr val="003865"/>
                </a:solidFill>
              </a:rPr>
              <a:t> and </a:t>
            </a:r>
            <a:r>
              <a:rPr lang="en-US" b="1" dirty="0">
                <a:solidFill>
                  <a:srgbClr val="8D3F2B"/>
                </a:solidFill>
              </a:rPr>
              <a:t>thoughtful</a:t>
            </a:r>
            <a:r>
              <a:rPr lang="en-US" dirty="0">
                <a:solidFill>
                  <a:srgbClr val="003865"/>
                </a:solidFill>
              </a:rPr>
              <a:t> public policy.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8D3F2B"/>
                </a:solidFill>
                <a:cs typeface="Arial" panose="020B0604020202020204" pitchFamily="34" charset="0"/>
              </a:rPr>
              <a:t>Thank you </a:t>
            </a:r>
            <a:r>
              <a:rPr lang="en-US" dirty="0">
                <a:solidFill>
                  <a:srgbClr val="003865"/>
                </a:solidFill>
                <a:cs typeface="Arial" panose="020B0604020202020204" pitchFamily="34" charset="0"/>
              </a:rPr>
              <a:t>for contributing your thoughts, experience, and expertise.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838A4E51-1F93-4C99-BD69-7E4A3527E2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2587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0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 Participation Matters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8795A-C9E1-4A3C-ACE9-B80CADA1C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527" y="2164467"/>
            <a:ext cx="4003530" cy="40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3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rmation">
            <a:extLst>
              <a:ext uri="{FF2B5EF4-FFF2-40B4-BE49-F238E27FC236}">
                <a16:creationId xmlns:a16="http://schemas.microsoft.com/office/drawing/2014/main" id="{37520725-3E05-4122-A678-770D4D62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5182" y="2424545"/>
            <a:ext cx="3065124" cy="3065124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56CA89E2-4DE6-40BA-9A26-EA4F325568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939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0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Issues for Our Hearing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6DF2DBA4-F3F4-B917-925A-4A9E3EA22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84" y="1918770"/>
            <a:ext cx="7271714" cy="4752392"/>
          </a:xfrm>
        </p:spPr>
        <p:txBody>
          <a:bodyPr anchor="t"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8D3F2B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3865"/>
                </a:solidFill>
              </a:rPr>
              <a:t>Does the Agency have legal authority to adopt the rules?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8D3F2B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3865"/>
                </a:solidFill>
              </a:rPr>
              <a:t>Has the Agency fulfilled all relevant legal and procedural requirements to promulgate the rules? </a:t>
            </a:r>
          </a:p>
          <a:p>
            <a:pPr marL="457200" indent="-457200">
              <a:spcBef>
                <a:spcPts val="0"/>
              </a:spcBef>
              <a:spcAft>
                <a:spcPts val="2000"/>
              </a:spcAft>
              <a:buClr>
                <a:srgbClr val="8D3F2B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3865"/>
                </a:solidFill>
              </a:rPr>
              <a:t>Has the Agency demonstrated the need and reasonableness of each portion of the proposed rules?</a:t>
            </a:r>
          </a:p>
        </p:txBody>
      </p:sp>
    </p:spTree>
    <p:extLst>
      <p:ext uri="{BB962C8B-B14F-4D97-AF65-F5344CB8AC3E}">
        <p14:creationId xmlns:p14="http://schemas.microsoft.com/office/powerpoint/2010/main" val="414762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855920-BF57-449C-AB3C-842B18EC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04883" y="1908386"/>
            <a:ext cx="6224684" cy="502844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E0C24-B1FD-4469-8122-667CCDE0B6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90563" indent="-690563">
              <a:spcBef>
                <a:spcPts val="0"/>
              </a:spcBef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3865"/>
                </a:solidFill>
                <a:cs typeface="Arial" panose="020B0604020202020204" pitchFamily="34" charset="0"/>
              </a:rPr>
              <a:t>My remarks</a:t>
            </a:r>
          </a:p>
          <a:p>
            <a:pPr marL="690563" indent="-690563">
              <a:spcBef>
                <a:spcPts val="0"/>
              </a:spcBef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3865"/>
                </a:solidFill>
                <a:cs typeface="Arial" panose="020B0604020202020204" pitchFamily="34" charset="0"/>
              </a:rPr>
              <a:t>Introduce panel</a:t>
            </a:r>
          </a:p>
          <a:p>
            <a:pPr marL="690563" indent="-690563">
              <a:spcBef>
                <a:spcPts val="0"/>
              </a:spcBef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3865"/>
                </a:solidFill>
                <a:cs typeface="Arial" panose="020B0604020202020204" pitchFamily="34" charset="0"/>
              </a:rPr>
              <a:t>Agency exhibits and presentation</a:t>
            </a:r>
          </a:p>
          <a:p>
            <a:pPr marL="690563" indent="-690563">
              <a:spcBef>
                <a:spcPts val="0"/>
              </a:spcBef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3865"/>
                </a:solidFill>
                <a:cs typeface="Arial" panose="020B0604020202020204" pitchFamily="34" charset="0"/>
              </a:rPr>
              <a:t>Public questions and comments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36123FDC-0908-4C96-9CC3-96C7CEDFE2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0" y="0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Roadmap for Today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088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943406" y="1889673"/>
            <a:ext cx="10565646" cy="3873410"/>
          </a:xfrm>
        </p:spPr>
        <p:txBody>
          <a:bodyPr anchor="ctr">
            <a:normAutofit/>
          </a:bodyPr>
          <a:lstStyle/>
          <a:p>
            <a:pPr marL="457200" lvl="0" indent="-457200" algn="ctr">
              <a:spcBef>
                <a:spcPts val="0"/>
              </a:spcBef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003865"/>
              </a:solidFill>
            </a:endParaRPr>
          </a:p>
          <a:p>
            <a:pPr marL="457200" lvl="0" indent="-457200" algn="ctr">
              <a:spcBef>
                <a:spcPts val="0"/>
              </a:spcBef>
              <a:spcAft>
                <a:spcPts val="1200"/>
              </a:spcAft>
              <a:buClr>
                <a:srgbClr val="8D3F2B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3865"/>
                </a:solidFill>
              </a:rPr>
              <a:t>  Justin R. Erickson, General Counsel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4F41CEE6-A5C7-4549-8DC6-515C7C8CE2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Agency Panel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799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516747" y="2146041"/>
            <a:ext cx="7510905" cy="1718198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4400" dirty="0">
                <a:solidFill>
                  <a:srgbClr val="003865"/>
                </a:solidFill>
              </a:rPr>
              <a:t>Agency exhibits from this hearing are available to view at: </a:t>
            </a:r>
          </a:p>
          <a:p>
            <a:pPr marL="0" lvl="0" indent="0">
              <a:buNone/>
            </a:pPr>
            <a:endParaRPr lang="en-US" sz="3200" dirty="0">
              <a:solidFill>
                <a:srgbClr val="003865"/>
              </a:solidFill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4F41CEE6-A5C7-4549-8DC6-515C7C8CE2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Agency Exhibits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3F5AF-0986-43F7-8D27-5139E99C4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7108" y="1647660"/>
            <a:ext cx="2352399" cy="235239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131FE1E-CC99-4831-BC69-E542CA894DF6}"/>
              </a:ext>
            </a:extLst>
          </p:cNvPr>
          <p:cNvSpPr txBox="1">
            <a:spLocks/>
          </p:cNvSpPr>
          <p:nvPr/>
        </p:nvSpPr>
        <p:spPr>
          <a:xfrm>
            <a:off x="1546538" y="5313941"/>
            <a:ext cx="9863305" cy="916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3865"/>
                </a:solidFill>
              </a:rPr>
              <a:t>OR  </a:t>
            </a:r>
            <a:r>
              <a:rPr lang="en-US" sz="3600" dirty="0"/>
              <a:t> </a:t>
            </a:r>
            <a:r>
              <a:rPr lang="en-US" sz="3600" dirty="0">
                <a:hlinkClick r:id="rId4"/>
              </a:rPr>
              <a:t>https://tinyurl.com/9019-39440</a:t>
            </a:r>
            <a:r>
              <a:rPr lang="en-US" sz="3600" dirty="0"/>
              <a:t>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398EA7-68BE-4D87-8B23-8F26375889CC}"/>
              </a:ext>
            </a:extLst>
          </p:cNvPr>
          <p:cNvSpPr txBox="1">
            <a:spLocks/>
          </p:cNvSpPr>
          <p:nvPr/>
        </p:nvSpPr>
        <p:spPr>
          <a:xfrm>
            <a:off x="637310" y="3856707"/>
            <a:ext cx="11185626" cy="148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u="sng" dirty="0">
                <a:hlinkClick r:id="rId5"/>
              </a:rPr>
              <a:t>https://www.sos.mn.gov/about-the-office/rulemaking-data-practice/elections-rulemaking-2025-2026/</a:t>
            </a:r>
            <a:r>
              <a:rPr lang="en-US" sz="3600" u="sng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049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4123" y="1708605"/>
            <a:ext cx="10907877" cy="48710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rgbClr val="8D3F2B"/>
              </a:buClr>
              <a:buNone/>
            </a:pPr>
            <a:r>
              <a:rPr lang="en-US" dirty="0">
                <a:solidFill>
                  <a:srgbClr val="003865"/>
                </a:solidFill>
                <a:cs typeface="Arial" panose="020B0604020202020204" pitchFamily="34" charset="0"/>
              </a:rPr>
              <a:t>(1) Offer </a:t>
            </a:r>
            <a:r>
              <a:rPr lang="en-US" b="1" dirty="0">
                <a:solidFill>
                  <a:srgbClr val="8D3F2B"/>
                </a:solidFill>
                <a:cs typeface="Arial" panose="020B0604020202020204" pitchFamily="34" charset="0"/>
              </a:rPr>
              <a:t>oral comments</a:t>
            </a:r>
            <a:r>
              <a:rPr lang="en-US" b="1" dirty="0">
                <a:solidFill>
                  <a:srgbClr val="003865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3865"/>
                </a:solidFill>
                <a:cs typeface="Arial" panose="020B0604020202020204" pitchFamily="34" charset="0"/>
              </a:rPr>
              <a:t>at this hearing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rgbClr val="8D3F2B"/>
              </a:buClr>
              <a:buNone/>
            </a:pPr>
            <a:r>
              <a:rPr lang="en-US" dirty="0">
                <a:solidFill>
                  <a:srgbClr val="003865"/>
                </a:solidFill>
                <a:cs typeface="Arial" panose="020B0604020202020204" pitchFamily="34" charset="0"/>
              </a:rPr>
              <a:t>(2) Offer </a:t>
            </a:r>
            <a:r>
              <a:rPr lang="en-US" b="1" dirty="0">
                <a:solidFill>
                  <a:srgbClr val="8D3F2B"/>
                </a:solidFill>
                <a:cs typeface="Arial" panose="020B0604020202020204" pitchFamily="34" charset="0"/>
              </a:rPr>
              <a:t>written comments 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electronically, by mail, or by fax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rgbClr val="8D3F2B"/>
              </a:buClr>
              <a:buNone/>
            </a:pPr>
            <a:r>
              <a:rPr lang="en-US" dirty="0">
                <a:solidFill>
                  <a:srgbClr val="003865"/>
                </a:solidFill>
                <a:cs typeface="Arial" panose="020B0604020202020204" pitchFamily="34" charset="0"/>
              </a:rPr>
              <a:t>(3) </a:t>
            </a:r>
            <a:r>
              <a:rPr lang="en-US" b="1" dirty="0">
                <a:solidFill>
                  <a:srgbClr val="8D3F2B"/>
                </a:solidFill>
                <a:cs typeface="Arial" panose="020B0604020202020204" pitchFamily="34" charset="0"/>
              </a:rPr>
              <a:t>Electronically </a:t>
            </a:r>
            <a:r>
              <a:rPr lang="en-US" dirty="0">
                <a:solidFill>
                  <a:srgbClr val="003865"/>
                </a:solidFill>
                <a:cs typeface="Arial" panose="020B0604020202020204" pitchFamily="34" charset="0"/>
              </a:rPr>
              <a:t>at: </a:t>
            </a:r>
            <a:r>
              <a:rPr lang="en-US" dirty="0">
                <a:solidFill>
                  <a:srgbClr val="003865"/>
                </a:solidFill>
                <a:cs typeface="Arial" panose="020B0604020202020204" pitchFamily="34" charset="0"/>
                <a:hlinkClick r:id="rId2"/>
              </a:rPr>
              <a:t>https://minnesotaoah.granicusideas.com/discussions</a:t>
            </a:r>
            <a:r>
              <a:rPr lang="en-US" dirty="0">
                <a:solidFill>
                  <a:srgbClr val="003865"/>
                </a:solidFill>
                <a:cs typeface="Arial" panose="020B0604020202020204" pitchFamily="34" charset="0"/>
              </a:rPr>
              <a:t>  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rgbClr val="8D3F2B"/>
              </a:buClr>
              <a:buNone/>
            </a:pPr>
            <a:r>
              <a:rPr lang="en-US" dirty="0">
                <a:solidFill>
                  <a:srgbClr val="003865"/>
                </a:solidFill>
                <a:cs typeface="Arial" panose="020B0604020202020204" pitchFamily="34" charset="0"/>
              </a:rPr>
              <a:t>(4) By </a:t>
            </a:r>
            <a:r>
              <a:rPr lang="en-US" b="1" dirty="0">
                <a:solidFill>
                  <a:srgbClr val="8D3F2B"/>
                </a:solidFill>
                <a:cs typeface="Arial" panose="020B0604020202020204" pitchFamily="34" charset="0"/>
              </a:rPr>
              <a:t>U.S. mail</a:t>
            </a:r>
            <a:r>
              <a:rPr lang="en-US" b="1" dirty="0">
                <a:solidFill>
                  <a:srgbClr val="003865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3865"/>
                </a:solidFill>
                <a:cs typeface="Arial" panose="020B0604020202020204" pitchFamily="34" charset="0"/>
              </a:rPr>
              <a:t>to:</a:t>
            </a:r>
          </a:p>
          <a:p>
            <a:pPr marL="0" lvl="2" indent="0" algn="ctr">
              <a:lnSpc>
                <a:spcPct val="110000"/>
              </a:lnSpc>
              <a:buNone/>
              <a:tabLst>
                <a:tab pos="914400" algn="l"/>
              </a:tabLst>
            </a:pPr>
            <a:r>
              <a:rPr lang="en-US" sz="2400" dirty="0">
                <a:solidFill>
                  <a:srgbClr val="003865"/>
                </a:solidFill>
                <a:cs typeface="Arial" panose="020B0604020202020204" pitchFamily="34" charset="0"/>
              </a:rPr>
              <a:t>Court of Administrative Hearings</a:t>
            </a:r>
          </a:p>
          <a:p>
            <a:pPr marL="0" lvl="2" indent="0" algn="ctr">
              <a:lnSpc>
                <a:spcPct val="110000"/>
              </a:lnSpc>
              <a:buNone/>
              <a:tabLst>
                <a:tab pos="914400" algn="l"/>
              </a:tabLst>
            </a:pPr>
            <a:r>
              <a:rPr lang="en-US" sz="2400" dirty="0">
                <a:solidFill>
                  <a:srgbClr val="003865"/>
                </a:solidFill>
                <a:cs typeface="Arial" panose="020B0604020202020204" pitchFamily="34" charset="0"/>
              </a:rPr>
              <a:t>Attn: Docket No. 8-9003-37102</a:t>
            </a:r>
          </a:p>
          <a:p>
            <a:pPr marL="0" lvl="2" indent="0" algn="ctr">
              <a:lnSpc>
                <a:spcPct val="110000"/>
              </a:lnSpc>
              <a:buNone/>
              <a:tabLst>
                <a:tab pos="914400" algn="l"/>
              </a:tabLst>
            </a:pPr>
            <a:r>
              <a:rPr lang="en-US" sz="2400" dirty="0">
                <a:solidFill>
                  <a:srgbClr val="003865"/>
                </a:solidFill>
                <a:cs typeface="Arial" panose="020B0604020202020204" pitchFamily="34" charset="0"/>
              </a:rPr>
              <a:t>P.O. Box 64620</a:t>
            </a:r>
          </a:p>
          <a:p>
            <a:pPr marL="0" lvl="2" indent="0" algn="ctr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  <a:tabLst>
                <a:tab pos="914400" algn="l"/>
              </a:tabLst>
            </a:pPr>
            <a:r>
              <a:rPr lang="en-US" sz="2400" dirty="0">
                <a:solidFill>
                  <a:srgbClr val="003865"/>
                </a:solidFill>
                <a:cs typeface="Arial" panose="020B0604020202020204" pitchFamily="34" charset="0"/>
              </a:rPr>
              <a:t>St. Paul, MN 55164-0620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Clr>
                <a:srgbClr val="8D3F2B"/>
              </a:buClr>
              <a:buNone/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(5) By </a:t>
            </a:r>
            <a:r>
              <a:rPr lang="en-US" b="1" dirty="0">
                <a:solidFill>
                  <a:srgbClr val="8D3F2B"/>
                </a:solidFill>
                <a:cs typeface="Arial" panose="020B0604020202020204" pitchFamily="34" charset="0"/>
              </a:rPr>
              <a:t>Fax</a:t>
            </a:r>
            <a:r>
              <a:rPr lang="en-US" dirty="0">
                <a:solidFill>
                  <a:srgbClr val="003865"/>
                </a:solidFill>
                <a:cs typeface="Arial" panose="020B0604020202020204" pitchFamily="34" charset="0"/>
              </a:rPr>
              <a:t> to 651-539-0310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26DFCB36-9DFB-4EEB-952F-4CCCFD3DA8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463040"/>
          </a:xfrm>
          <a:prstGeom prst="rect">
            <a:avLst/>
          </a:prstGeom>
          <a:solidFill>
            <a:srgbClr val="00386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Ways to Comment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8BE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8689495"/>
      </p:ext>
    </p:extLst>
  </p:cSld>
  <p:clrMapOvr>
    <a:masterClrMapping/>
  </p:clrMapOvr>
</p:sld>
</file>

<file path=ppt/theme/theme1.xml><?xml version="1.0" encoding="utf-8"?>
<a:theme xmlns:a="http://schemas.openxmlformats.org/drawingml/2006/main" name="OAH -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H - Blue" id="{3DB7144F-BDC5-4BDA-8621-8224CA683A7E}" vid="{685EFC15-E7CB-4BBB-B410-A2879C6DC5A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1048</Words>
  <Application>Microsoft Office PowerPoint</Application>
  <PresentationFormat>Widescreen</PresentationFormat>
  <Paragraphs>134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NeueHaasGroteskText Std</vt:lpstr>
      <vt:lpstr>Wingdings</vt:lpstr>
      <vt:lpstr>OAH - Blue</vt:lpstr>
      <vt:lpstr>1_Office Theme</vt:lpstr>
      <vt:lpstr>PowerPoint Presentation</vt:lpstr>
      <vt:lpstr>Public Hearing – October 10, 2025 Proposed Permanent Rules Relating to Elections Administration; Revisor’s ID Number R-4824  CAH Docket No. 8-9019-39440</vt:lpstr>
      <vt:lpstr>Introduction</vt:lpstr>
      <vt:lpstr>Your Participation Matters</vt:lpstr>
      <vt:lpstr>Key Issues for Our Hearing</vt:lpstr>
      <vt:lpstr>Roadmap for Today</vt:lpstr>
      <vt:lpstr>Agency Panel</vt:lpstr>
      <vt:lpstr>Agency Exhibits</vt:lpstr>
      <vt:lpstr> Ways to Comment</vt:lpstr>
      <vt:lpstr> Preferred Method for Written Comments</vt:lpstr>
      <vt:lpstr> Presenting Oral Comments</vt:lpstr>
      <vt:lpstr>Process for Presenting Oral Comments</vt:lpstr>
      <vt:lpstr>Remember – Other Ways to Comment</vt:lpstr>
      <vt:lpstr>Tips for Oral Comments</vt:lpstr>
      <vt:lpstr>Time for Comments</vt:lpstr>
      <vt:lpstr>Time for Rebuttal</vt:lpstr>
      <vt:lpstr>Judge’s Report</vt:lpstr>
      <vt:lpstr>Required Reminder for Lobbyists</vt:lpstr>
      <vt:lpstr>Agency Panel</vt:lpstr>
      <vt:lpstr>Public Questions and Comments</vt:lpstr>
      <vt:lpstr>Comment Deadline Reminder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9005-37919 Rulemaking Hearing Social Studies Standards</dc:title>
  <dc:creator>Minnesota Office of Administrative Hearings</dc:creator>
  <cp:lastModifiedBy>Bethke, Lauren (OSS)</cp:lastModifiedBy>
  <cp:revision>130</cp:revision>
  <cp:lastPrinted>2022-08-23T01:12:58Z</cp:lastPrinted>
  <dcterms:created xsi:type="dcterms:W3CDTF">2020-01-08T22:45:27Z</dcterms:created>
  <dcterms:modified xsi:type="dcterms:W3CDTF">2025-10-10T20:00:09Z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Sk">
    <vt:i4>0</vt:i4>
  </property>
  <property fmtid="{D5CDD505-2E9C-101B-9397-08002B2CF9AE}" pid="3" name="CaseSk">
    <vt:i4>0</vt:i4>
  </property>
</Properties>
</file>