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notesMasterIdLst>
    <p:notesMasterId r:id="rId50"/>
  </p:notesMasterIdLst>
  <p:handoutMasterIdLst>
    <p:handoutMasterId r:id="rId51"/>
  </p:handoutMasterIdLst>
  <p:sldIdLst>
    <p:sldId id="327" r:id="rId5"/>
    <p:sldId id="328" r:id="rId6"/>
    <p:sldId id="432" r:id="rId7"/>
    <p:sldId id="418" r:id="rId8"/>
    <p:sldId id="431" r:id="rId9"/>
    <p:sldId id="363" r:id="rId10"/>
    <p:sldId id="330" r:id="rId11"/>
    <p:sldId id="430" r:id="rId12"/>
    <p:sldId id="329" r:id="rId13"/>
    <p:sldId id="331" r:id="rId14"/>
    <p:sldId id="426" r:id="rId15"/>
    <p:sldId id="332" r:id="rId16"/>
    <p:sldId id="427" r:id="rId17"/>
    <p:sldId id="428" r:id="rId18"/>
    <p:sldId id="425" r:id="rId19"/>
    <p:sldId id="335" r:id="rId20"/>
    <p:sldId id="336" r:id="rId21"/>
    <p:sldId id="337" r:id="rId22"/>
    <p:sldId id="338" r:id="rId23"/>
    <p:sldId id="339" r:id="rId24"/>
    <p:sldId id="341" r:id="rId25"/>
    <p:sldId id="429" r:id="rId26"/>
    <p:sldId id="342" r:id="rId27"/>
    <p:sldId id="343" r:id="rId28"/>
    <p:sldId id="344" r:id="rId29"/>
    <p:sldId id="345" r:id="rId30"/>
    <p:sldId id="346" r:id="rId31"/>
    <p:sldId id="347" r:id="rId32"/>
    <p:sldId id="333" r:id="rId33"/>
    <p:sldId id="334" r:id="rId34"/>
    <p:sldId id="349" r:id="rId35"/>
    <p:sldId id="348" r:id="rId36"/>
    <p:sldId id="350" r:id="rId37"/>
    <p:sldId id="351" r:id="rId38"/>
    <p:sldId id="353" r:id="rId39"/>
    <p:sldId id="352" r:id="rId40"/>
    <p:sldId id="356" r:id="rId41"/>
    <p:sldId id="357" r:id="rId42"/>
    <p:sldId id="355" r:id="rId43"/>
    <p:sldId id="358" r:id="rId44"/>
    <p:sldId id="359" r:id="rId45"/>
    <p:sldId id="354" r:id="rId46"/>
    <p:sldId id="360" r:id="rId47"/>
    <p:sldId id="361" r:id="rId48"/>
    <p:sldId id="324" r:id="rId4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1B4A5A"/>
    <a:srgbClr val="FFFFFF"/>
    <a:srgbClr val="1D4B5B"/>
    <a:srgbClr val="EF415C"/>
    <a:srgbClr val="354560"/>
    <a:srgbClr val="202C8F"/>
    <a:srgbClr val="FDFBF6"/>
    <a:srgbClr val="AAC4E9"/>
    <a:srgbClr val="F5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108" d="100"/>
          <a:sy n="108" d="100"/>
        </p:scale>
        <p:origin x="126" y="7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2" d="100"/>
          <a:sy n="32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0D9C21-DC4A-0BD6-D7DC-592E91459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32C51-553F-AFF0-467F-12777844BB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r">
              <a:defRPr sz="500"/>
            </a:lvl1pPr>
          </a:lstStyle>
          <a:p>
            <a:fld id="{D6C91089-20AA-4C92-A707-6ACE855324D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C8C0B-E2BF-F467-16C9-2F00BC129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AF4D3-0E1C-48B2-B40E-E1C56063B9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7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r">
              <a:defRPr sz="500"/>
            </a:lvl1pPr>
          </a:lstStyle>
          <a:p>
            <a:fld id="{2B7E6F73-4F38-4D80-9641-7773E41F5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F2BC-AB9C-37E1-01AF-5B4EDE029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678" y="1122363"/>
            <a:ext cx="70866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443AA-8E73-69FA-A1C3-DEAB7F7CE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677" y="3602038"/>
            <a:ext cx="7086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FE60-941A-7FA2-5A64-878A48E3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10/16/2025</a:t>
            </a:fld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C6097F9A-3430-64FB-7B97-A73E0C5D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154" y="531999"/>
            <a:ext cx="4525684" cy="502704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DC6D317-D1AE-C1B8-D15C-AB4F25D8A8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431" y="4942808"/>
            <a:ext cx="3319129" cy="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2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17D5-ED59-DE18-F46B-ED288F5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81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F460D-4815-A656-FE45-0FFF5DBE7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D0462-5503-83CA-FCAC-D3FD9055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3C37-8917-E3BE-9C88-DE88BE61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FCBD369C-89AB-0BF5-38AB-6BDB5C3E0A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203696"/>
            <a:ext cx="1484017" cy="164841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B0424B1-AAC9-7E9D-8E51-0E6868770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6138" y="6257006"/>
            <a:ext cx="2939724" cy="5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9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39025-FB07-E96E-E73F-05F13694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0C468-97A0-3972-C3BC-8B3CE6E2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computer monitor with a blank screen&#10;&#10;Description automatically generated">
            <a:extLst>
              <a:ext uri="{FF2B5EF4-FFF2-40B4-BE49-F238E27FC236}">
                <a16:creationId xmlns:a16="http://schemas.microsoft.com/office/drawing/2014/main" id="{22E3F6FA-D3D4-A5AE-ECB8-68A5BBB3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595" b="27198"/>
          <a:stretch/>
        </p:blipFill>
        <p:spPr>
          <a:xfrm>
            <a:off x="1286072" y="239137"/>
            <a:ext cx="9619856" cy="5752383"/>
          </a:xfrm>
          <a:prstGeom prst="rect">
            <a:avLst/>
          </a:prstGeom>
        </p:spPr>
      </p:pic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B5FB347-929B-000F-1A93-D3445890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FA7E1884-A2DA-3208-278C-305556E241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950" y="915473"/>
            <a:ext cx="4525684" cy="5027049"/>
          </a:xfrm>
          <a:prstGeom prst="rect">
            <a:avLst/>
          </a:prstGeom>
        </p:spPr>
      </p:pic>
      <p:pic>
        <p:nvPicPr>
          <p:cNvPr id="8" name="Picture 7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4660A07-B620-F5AD-1B89-2D2735DA15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4634" y="2691379"/>
            <a:ext cx="7772416" cy="14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C0F9E-E511-106B-765A-21E908C8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50F0-52FE-D1B9-8144-BE0AD583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EBF7726-6B3B-605D-25F6-813350885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26956-47B4-596B-34B4-03642BC5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C026-4D0E-2043-B5A9-63551EB5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F4C5-50DE-AEC9-AB54-ECD7BEEAF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EF93-0058-4998-B2E7-C4FD15A4976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B90F-D91C-FB89-6801-F6F73D2FD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MNVOTES.GOV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97E5-908D-97F6-76B9-C46581FCF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9" r:id="rId3"/>
    <p:sldLayoutId id="2147483708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Ttt9R8jOc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vehicle-pn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t_Slice_pepperoni_pizza_slice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s.state.mn.us/elections-voting/whats-on-my-ballo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.lcc.mn.gov/iMaps/district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ct.org/stories/how-getting-kids-civically-engaged-builds-academic-and-social-succes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Wall@state.mn.us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wvmn.org/youth-civic-engagement" TargetMode="External"/><Relationship Id="rId13" Type="http://schemas.openxmlformats.org/officeDocument/2006/relationships/hyperlink" Target="https://www.sos.mn.gov/elections-voting/get-involved/national-voter-registration-day-in-mn-high-schools-2025/" TargetMode="External"/><Relationship Id="rId3" Type="http://schemas.openxmlformats.org/officeDocument/2006/relationships/hyperlink" Target="https://en.wikipedia.org/wiki/Buffet" TargetMode="External"/><Relationship Id="rId7" Type="http://schemas.openxmlformats.org/officeDocument/2006/relationships/hyperlink" Target="https://www.sos.mn.gov/elections-voting/get-involved/youth-day-at-the-capitol/" TargetMode="External"/><Relationship Id="rId12" Type="http://schemas.openxmlformats.org/officeDocument/2006/relationships/hyperlink" Target="https://www.ymcanorth.org/locations/center_for_youth_voice/programs/youth_advocacy_academy" TargetMode="External"/><Relationship Id="rId2" Type="http://schemas.openxmlformats.org/officeDocument/2006/relationships/image" Target="../media/image10.jpg"/><Relationship Id="rId16" Type="http://schemas.openxmlformats.org/officeDocument/2006/relationships/hyperlink" Target="https://mnyouth.net/my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s.mn.gov/elections-voting/get-involved/students-voting-statewide-mock-election/" TargetMode="External"/><Relationship Id="rId11" Type="http://schemas.openxmlformats.org/officeDocument/2006/relationships/hyperlink" Target="https://www.ymcanorth.org/locations/center_for_youth_voice/programs/model_united_nations" TargetMode="External"/><Relationship Id="rId5" Type="http://schemas.openxmlformats.org/officeDocument/2006/relationships/hyperlink" Target="https://www.sos.mn.gov/elections-voting/get-involved/election-judge-trainees-16-and-17-year-olds/" TargetMode="External"/><Relationship Id="rId15" Type="http://schemas.openxmlformats.org/officeDocument/2006/relationships/hyperlink" Target="https://www.youtube.com/watch?v=2y63gFgP-dY" TargetMode="External"/><Relationship Id="rId10" Type="http://schemas.openxmlformats.org/officeDocument/2006/relationships/hyperlink" Target="https://www.sos.mn.gov/elections-voting/get-involved/voter-registration-drives/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www.youthvoterproject.org/" TargetMode="External"/><Relationship Id="rId14" Type="http://schemas.openxmlformats.org/officeDocument/2006/relationships/hyperlink" Target="https://www.ymcanorth.org/locations/center_for_youth_voice/programs/youth_in_governme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uffe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0CA7B-1D80-02B2-A366-00BE463B5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39485" y="-142570"/>
            <a:ext cx="11288485" cy="92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Let’s Break it Up:</a:t>
            </a:r>
          </a:p>
          <a:p>
            <a:endParaRPr lang="en-US" sz="7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15 and under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16+17 vs. 18+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Knowledge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</a:t>
            </a:r>
          </a:p>
          <a:p>
            <a:pPr marL="85725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Effects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749E-F9FE-706B-FF9A-AE3E987C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5ABD1-9E62-F019-4BF5-8E4B365EAB22}"/>
              </a:ext>
            </a:extLst>
          </p:cNvPr>
          <p:cNvSpPr txBox="1"/>
          <p:nvPr/>
        </p:nvSpPr>
        <p:spPr>
          <a:xfrm>
            <a:off x="2732632" y="919980"/>
            <a:ext cx="7141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Students under 16 years-old can have a lot to learn.</a:t>
            </a:r>
          </a:p>
        </p:txBody>
      </p:sp>
    </p:spTree>
    <p:extLst>
      <p:ext uri="{BB962C8B-B14F-4D97-AF65-F5344CB8AC3E}">
        <p14:creationId xmlns:p14="http://schemas.microsoft.com/office/powerpoint/2010/main" val="13171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1AF8E-2322-A4D1-9CB8-46DFE4FC46B4}"/>
              </a:ext>
            </a:extLst>
          </p:cNvPr>
          <p:cNvSpPr txBox="1"/>
          <p:nvPr/>
        </p:nvSpPr>
        <p:spPr>
          <a:xfrm>
            <a:off x="1333130" y="2214303"/>
            <a:ext cx="9062621" cy="27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innate?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picked-up through exposure?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explicitly taught?</a:t>
            </a:r>
          </a:p>
        </p:txBody>
      </p:sp>
    </p:spTree>
    <p:extLst>
      <p:ext uri="{BB962C8B-B14F-4D97-AF65-F5344CB8AC3E}">
        <p14:creationId xmlns:p14="http://schemas.microsoft.com/office/powerpoint/2010/main" val="25514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932A-8B36-7B48-0AB2-F9244636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20068-BE27-C94E-BA5C-71E467390BB4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41283-9B42-5CB8-B695-EF6A0982BA67}"/>
              </a:ext>
            </a:extLst>
          </p:cNvPr>
          <p:cNvSpPr txBox="1"/>
          <p:nvPr/>
        </p:nvSpPr>
        <p:spPr>
          <a:xfrm>
            <a:off x="1487242" y="1906079"/>
            <a:ext cx="9062621" cy="366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Every exposure to the idea of voting and the mechanics of voting reduces the top two reasons young people report they don’t vote.</a:t>
            </a:r>
          </a:p>
        </p:txBody>
      </p:sp>
    </p:spTree>
    <p:extLst>
      <p:ext uri="{BB962C8B-B14F-4D97-AF65-F5344CB8AC3E}">
        <p14:creationId xmlns:p14="http://schemas.microsoft.com/office/powerpoint/2010/main" val="5659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E815C-6762-A8AC-5F82-7D1E0ADB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EC047-9D17-3F3D-4972-6C8A259B0036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74031-6005-A27A-60F5-B4B17AAC02A9}"/>
              </a:ext>
            </a:extLst>
          </p:cNvPr>
          <p:cNvSpPr txBox="1"/>
          <p:nvPr/>
        </p:nvSpPr>
        <p:spPr>
          <a:xfrm>
            <a:off x="1564689" y="2655379"/>
            <a:ext cx="9062621" cy="2800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742950" indent="-742950" algn="ctr">
              <a:lnSpc>
                <a:spcPct val="150000"/>
              </a:lnSpc>
              <a:buAutoNum type="arabicParenR"/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No one asked me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742950" indent="-742950" algn="ctr">
              <a:buAutoNum type="arabicParenR"/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I don’t want to look stupid </a:t>
            </a:r>
            <a:b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(not a quote)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79BB8-DE7E-EF27-5DA2-6333C9E2AA39}"/>
              </a:ext>
            </a:extLst>
          </p:cNvPr>
          <p:cNvSpPr txBox="1"/>
          <p:nvPr/>
        </p:nvSpPr>
        <p:spPr>
          <a:xfrm>
            <a:off x="901700" y="2006600"/>
            <a:ext cx="1068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Why Young People Report they Don’t Vote: (CIRCLE, Tufts University)</a:t>
            </a:r>
          </a:p>
        </p:txBody>
      </p:sp>
    </p:spTree>
    <p:extLst>
      <p:ext uri="{BB962C8B-B14F-4D97-AF65-F5344CB8AC3E}">
        <p14:creationId xmlns:p14="http://schemas.microsoft.com/office/powerpoint/2010/main" val="33379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5 golden long jumps. 💨👏🥇">
            <a:hlinkClick r:id="" action="ppaction://media"/>
            <a:extLst>
              <a:ext uri="{FF2B5EF4-FFF2-40B4-BE49-F238E27FC236}">
                <a16:creationId xmlns:a16="http://schemas.microsoft.com/office/drawing/2014/main" id="{40897911-545B-D784-CD14-23FB50CDFB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63000" y="1740050"/>
            <a:ext cx="2884713" cy="5105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87086" y="58846"/>
            <a:ext cx="71410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 year-olds can have a lot of impact, and can gain lots of momentum.</a:t>
            </a:r>
          </a:p>
        </p:txBody>
      </p:sp>
    </p:spTree>
    <p:extLst>
      <p:ext uri="{BB962C8B-B14F-4D97-AF65-F5344CB8AC3E}">
        <p14:creationId xmlns:p14="http://schemas.microsoft.com/office/powerpoint/2010/main" val="36320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" y="3630"/>
            <a:ext cx="11490476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in the cue (automatic at 18)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awareness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Vote in higher percentages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 1</a:t>
            </a:r>
            <a:r>
              <a:rPr lang="en-US" sz="4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time=Lifetime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red car with a black background&#10;&#10;Description automatically generated">
            <a:extLst>
              <a:ext uri="{FF2B5EF4-FFF2-40B4-BE49-F238E27FC236}">
                <a16:creationId xmlns:a16="http://schemas.microsoft.com/office/drawing/2014/main" id="{EAA50E5F-D05F-1A61-F0DC-BC3DDE21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30343" y="3943343"/>
            <a:ext cx="2797627" cy="2098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444F5-3E6F-9273-D9ED-5FB84A6298B0}"/>
              </a:ext>
            </a:extLst>
          </p:cNvPr>
          <p:cNvSpPr txBox="1"/>
          <p:nvPr/>
        </p:nvSpPr>
        <p:spPr>
          <a:xfrm>
            <a:off x="10689770" y="6568553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vehicle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139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28848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Campaigns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Voter (pre) Registration Drives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community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your school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run voter education programs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Voting Mock Election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NVRD in MN High Schools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Youth Day at the Capitol</a:t>
            </a:r>
          </a:p>
        </p:txBody>
      </p:sp>
    </p:spTree>
    <p:extLst>
      <p:ext uri="{BB962C8B-B14F-4D97-AF65-F5344CB8AC3E}">
        <p14:creationId xmlns:p14="http://schemas.microsoft.com/office/powerpoint/2010/main" val="30643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2884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Paid!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Trainees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full day and two hours paid training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 of school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on a resume/application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‘See how the sausage is made’</a:t>
            </a:r>
          </a:p>
          <a:p>
            <a:pPr lvl="3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*Vast majority come back to do it again!</a:t>
            </a:r>
          </a:p>
        </p:txBody>
      </p:sp>
    </p:spTree>
    <p:extLst>
      <p:ext uri="{BB962C8B-B14F-4D97-AF65-F5344CB8AC3E}">
        <p14:creationId xmlns:p14="http://schemas.microsoft.com/office/powerpoint/2010/main" val="24702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required to vote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Big Difference! (18-24 vs. 24+ in 2020)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percentage of registered who turn out…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Percentage of eligible who register! (86 v 92)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Decisions are made by those who show up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Reps listen to voters</a:t>
            </a:r>
          </a:p>
        </p:txBody>
      </p:sp>
      <p:pic>
        <p:nvPicPr>
          <p:cNvPr id="6" name="Picture 5" descr="A slice of pepperoni pizza&#10;&#10;Description automatically generated">
            <a:extLst>
              <a:ext uri="{FF2B5EF4-FFF2-40B4-BE49-F238E27FC236}">
                <a16:creationId xmlns:a16="http://schemas.microsoft.com/office/drawing/2014/main" id="{78EC9E82-F7A6-4D22-7561-34042BC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70066" y="5384800"/>
            <a:ext cx="1659467" cy="124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F241B-2BFF-081B-829B-17BFE0D5CA47}"/>
              </a:ext>
            </a:extLst>
          </p:cNvPr>
          <p:cNvSpPr txBox="1"/>
          <p:nvPr/>
        </p:nvSpPr>
        <p:spPr>
          <a:xfrm>
            <a:off x="11531600" y="6814512"/>
            <a:ext cx="397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Fat_Slice_pepperoni_pizza_slic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6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5DC52E-96BF-040C-44E7-E65C21159912}"/>
              </a:ext>
            </a:extLst>
          </p:cNvPr>
          <p:cNvSpPr txBox="1"/>
          <p:nvPr/>
        </p:nvSpPr>
        <p:spPr>
          <a:xfrm>
            <a:off x="-33867" y="1242405"/>
            <a:ext cx="12259733" cy="53340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>
                  <a:blip r:embed="rId2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-------------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86628-A33A-D7B5-64F8-A4917F2AB206}"/>
              </a:ext>
            </a:extLst>
          </p:cNvPr>
          <p:cNvSpPr txBox="1"/>
          <p:nvPr/>
        </p:nvSpPr>
        <p:spPr>
          <a:xfrm>
            <a:off x="319596" y="0"/>
            <a:ext cx="1187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Voting, Advocacy, and Civic Engagement </a:t>
            </a:r>
          </a:p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Before You are 18</a:t>
            </a:r>
          </a:p>
        </p:txBody>
      </p:sp>
    </p:spTree>
    <p:extLst>
      <p:ext uri="{BB962C8B-B14F-4D97-AF65-F5344CB8AC3E}">
        <p14:creationId xmlns:p14="http://schemas.microsoft.com/office/powerpoint/2010/main" val="3123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That other stuff!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Volunteering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(WITH Party Declaration)</a:t>
            </a:r>
          </a:p>
        </p:txBody>
      </p:sp>
    </p:spTree>
    <p:extLst>
      <p:ext uri="{BB962C8B-B14F-4D97-AF65-F5344CB8AC3E}">
        <p14:creationId xmlns:p14="http://schemas.microsoft.com/office/powerpoint/2010/main" val="41033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981200" y="1982450"/>
            <a:ext cx="130386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Everyone: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0E37B-8FE6-8450-5FB2-0A128694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277AC8-C9E1-449E-C794-3CEB978DA2E0}"/>
              </a:ext>
            </a:extLst>
          </p:cNvPr>
          <p:cNvSpPr txBox="1"/>
          <p:nvPr/>
        </p:nvSpPr>
        <p:spPr>
          <a:xfrm>
            <a:off x="177797" y="0"/>
            <a:ext cx="114892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1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the how (mechanics) leads to much higher rates of voting the first time you become eligible</a:t>
            </a:r>
          </a:p>
        </p:txBody>
      </p:sp>
    </p:spTree>
    <p:extLst>
      <p:ext uri="{BB962C8B-B14F-4D97-AF65-F5344CB8AC3E}">
        <p14:creationId xmlns:p14="http://schemas.microsoft.com/office/powerpoint/2010/main" val="29999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2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 the first time you become eligible leads to much higher rates of lifelong voting.</a:t>
            </a:r>
          </a:p>
        </p:txBody>
      </p:sp>
    </p:spTree>
    <p:extLst>
      <p:ext uri="{BB962C8B-B14F-4D97-AF65-F5344CB8AC3E}">
        <p14:creationId xmlns:p14="http://schemas.microsoft.com/office/powerpoint/2010/main" val="32028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KNOW: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Yourself (learn what you care about)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Issues (What are laws controlling?)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you think about the issues (see #1)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is running? (</a:t>
            </a:r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What’s on My Ballot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candidates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closely 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match you</a:t>
            </a:r>
          </a:p>
        </p:txBody>
      </p:sp>
    </p:spTree>
    <p:extLst>
      <p:ext uri="{BB962C8B-B14F-4D97-AF65-F5344CB8AC3E}">
        <p14:creationId xmlns:p14="http://schemas.microsoft.com/office/powerpoint/2010/main" val="16502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ADVOCATE:</a:t>
            </a: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and after they are elected, they need to hear from you. (Letters, Email, Phone Calls; Petitions; Visits…)</a:t>
            </a:r>
          </a:p>
          <a:p>
            <a:pPr lvl="1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</a:p>
          <a:p>
            <a:pPr lvl="1"/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Represents Me?</a:t>
            </a:r>
            <a:endParaRPr lang="en-US" sz="3600" dirty="0">
              <a:solidFill>
                <a:srgbClr val="FFFF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Schools:</a:t>
            </a:r>
            <a:b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follow you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or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do the best job they can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Registering/Pre-registering: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</p:spTree>
    <p:extLst>
      <p:ext uri="{BB962C8B-B14F-4D97-AF65-F5344CB8AC3E}">
        <p14:creationId xmlns:p14="http://schemas.microsoft.com/office/powerpoint/2010/main" val="42377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Registering/Pre-registering: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6FD251-3872-5263-AF42-9098FD490424}"/>
              </a:ext>
            </a:extLst>
          </p:cNvPr>
          <p:cNvCxnSpPr>
            <a:cxnSpLocks/>
          </p:cNvCxnSpPr>
          <p:nvPr/>
        </p:nvCxnSpPr>
        <p:spPr>
          <a:xfrm>
            <a:off x="245533" y="2870200"/>
            <a:ext cx="6891867" cy="3098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08733-32E8-2DE1-0468-BAAA66D29563}"/>
              </a:ext>
            </a:extLst>
          </p:cNvPr>
          <p:cNvCxnSpPr>
            <a:cxnSpLocks/>
          </p:cNvCxnSpPr>
          <p:nvPr/>
        </p:nvCxnSpPr>
        <p:spPr>
          <a:xfrm flipV="1">
            <a:off x="431800" y="2802467"/>
            <a:ext cx="5786966" cy="3276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819296-D4D5-735D-756C-5780498B665B}"/>
              </a:ext>
            </a:extLst>
          </p:cNvPr>
          <p:cNvSpPr/>
          <p:nvPr/>
        </p:nvSpPr>
        <p:spPr>
          <a:xfrm rot="19883372">
            <a:off x="5681860" y="2644170"/>
            <a:ext cx="60133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 AT ALL</a:t>
            </a:r>
          </a:p>
        </p:txBody>
      </p:sp>
    </p:spTree>
    <p:extLst>
      <p:ext uri="{BB962C8B-B14F-4D97-AF65-F5344CB8AC3E}">
        <p14:creationId xmlns:p14="http://schemas.microsoft.com/office/powerpoint/2010/main" val="33973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(pre)Registering: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5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All about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Things you know</a:t>
            </a:r>
          </a:p>
        </p:txBody>
      </p:sp>
    </p:spTree>
    <p:extLst>
      <p:ext uri="{BB962C8B-B14F-4D97-AF65-F5344CB8AC3E}">
        <p14:creationId xmlns:p14="http://schemas.microsoft.com/office/powerpoint/2010/main" val="18866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21557" y="1530049"/>
            <a:ext cx="1030937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https://www.sos.state.mn.us/elections-voting/get-involved/the-online-pre-registrationstar-form-page-by-page/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4E11D-2CB3-E457-E8E9-7C1662394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F9DE91-F399-9BDA-7E16-64C269F5F661}"/>
              </a:ext>
            </a:extLst>
          </p:cNvPr>
          <p:cNvSpPr txBox="1"/>
          <p:nvPr/>
        </p:nvSpPr>
        <p:spPr>
          <a:xfrm>
            <a:off x="93133" y="761999"/>
            <a:ext cx="12259733" cy="53340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 dpi="0" rotWithShape="1">
                  <a:blip r:embed="rId2">
                    <a:alphaModFix amt="41000"/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-------------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4D506-C9B3-BC9B-0A57-6A196C72F129}"/>
              </a:ext>
            </a:extLst>
          </p:cNvPr>
          <p:cNvSpPr txBox="1"/>
          <p:nvPr/>
        </p:nvSpPr>
        <p:spPr>
          <a:xfrm rot="20341581">
            <a:off x="-586721" y="1905504"/>
            <a:ext cx="11872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ptos Black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 DON’T HAVE ENOUGH TIME</a:t>
            </a:r>
          </a:p>
        </p:txBody>
      </p:sp>
    </p:spTree>
    <p:extLst>
      <p:ext uri="{BB962C8B-B14F-4D97-AF65-F5344CB8AC3E}">
        <p14:creationId xmlns:p14="http://schemas.microsoft.com/office/powerpoint/2010/main" val="32500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FCE4D5-15AD-400A-2DB2-9ED5DD71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0" y="74081"/>
            <a:ext cx="9680367" cy="55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66341A4-C125-7C51-C609-89DDBCD4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1515"/>
            <a:ext cx="858202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82973-E479-85BB-16EB-3CEFA0CD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0" y="141515"/>
            <a:ext cx="8874211" cy="60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7627CA-B2A2-EF69-1214-9D7EA47B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41515"/>
            <a:ext cx="9273117" cy="58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B54254-F130-4BE3-F5F4-6C23AD57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0" y="77259"/>
            <a:ext cx="6959070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41FB9-76F9-DCBF-FF04-38F7E0C3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0"/>
            <a:ext cx="818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755439" y="2003553"/>
            <a:ext cx="106811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THAT’S IT!</a:t>
            </a:r>
          </a:p>
        </p:txBody>
      </p:sp>
    </p:spTree>
    <p:extLst>
      <p:ext uri="{BB962C8B-B14F-4D97-AF65-F5344CB8AC3E}">
        <p14:creationId xmlns:p14="http://schemas.microsoft.com/office/powerpoint/2010/main" val="17173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2786448" y="2003553"/>
            <a:ext cx="661912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the Ballot?</a:t>
            </a:r>
          </a:p>
        </p:txBody>
      </p:sp>
    </p:spTree>
    <p:extLst>
      <p:ext uri="{BB962C8B-B14F-4D97-AF65-F5344CB8AC3E}">
        <p14:creationId xmlns:p14="http://schemas.microsoft.com/office/powerpoint/2010/main" val="15430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456494" y="2003553"/>
            <a:ext cx="1127904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 taken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standardized test?</a:t>
            </a:r>
          </a:p>
        </p:txBody>
      </p:sp>
    </p:spTree>
    <p:extLst>
      <p:ext uri="{BB962C8B-B14F-4D97-AF65-F5344CB8AC3E}">
        <p14:creationId xmlns:p14="http://schemas.microsoft.com/office/powerpoint/2010/main" val="25016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45" y="0"/>
            <a:ext cx="352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8BBEA-1729-80D3-CA95-D8289026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58C81163-0637-0028-495E-22D71613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48" y="-195544"/>
            <a:ext cx="10082740" cy="8561720"/>
          </a:xfrm>
          <a:prstGeom prst="rect">
            <a:avLst/>
          </a:prstGeom>
        </p:spPr>
      </p:pic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AAF8A4A8-329F-E68A-A9A5-443E62643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" y="4845112"/>
            <a:ext cx="7459116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53" y="-702734"/>
            <a:ext cx="9594722" cy="186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1696406" y="2003553"/>
            <a:ext cx="87992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Polling Place?</a:t>
            </a:r>
          </a:p>
        </p:txBody>
      </p:sp>
    </p:spTree>
    <p:extLst>
      <p:ext uri="{BB962C8B-B14F-4D97-AF65-F5344CB8AC3E}">
        <p14:creationId xmlns:p14="http://schemas.microsoft.com/office/powerpoint/2010/main" val="23618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diagram of a meeting room&#10;&#10;Description automatically generated">
            <a:extLst>
              <a:ext uri="{FF2B5EF4-FFF2-40B4-BE49-F238E27FC236}">
                <a16:creationId xmlns:a16="http://schemas.microsoft.com/office/drawing/2014/main" id="{E1D5DBD1-9E13-1760-2C71-41646452C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6" y="591609"/>
            <a:ext cx="89439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3CF62-6339-9632-9A25-CF3939E0F18A}"/>
              </a:ext>
            </a:extLst>
          </p:cNvPr>
          <p:cNvSpPr txBox="1"/>
          <p:nvPr/>
        </p:nvSpPr>
        <p:spPr>
          <a:xfrm>
            <a:off x="1111553" y="1059543"/>
            <a:ext cx="9274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 QUESTIONS?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9979-1E52-9C08-33A8-B2D3B134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EEAA1A-6F8C-83A5-C5AF-7429A919D71C}"/>
              </a:ext>
            </a:extLst>
          </p:cNvPr>
          <p:cNvSpPr txBox="1">
            <a:spLocks/>
          </p:cNvSpPr>
          <p:nvPr/>
        </p:nvSpPr>
        <p:spPr>
          <a:xfrm>
            <a:off x="482600" y="3015342"/>
            <a:ext cx="11226800" cy="318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8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Michael Wall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Michael.Wall@state.mn.us</a:t>
            </a: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651-201-6892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9C83D5-8747-E2F6-762F-AF1C08486CD5}"/>
              </a:ext>
            </a:extLst>
          </p:cNvPr>
          <p:cNvSpPr txBox="1">
            <a:spLocks/>
          </p:cNvSpPr>
          <p:nvPr/>
        </p:nvSpPr>
        <p:spPr>
          <a:xfrm>
            <a:off x="332620" y="1857590"/>
            <a:ext cx="11226800" cy="115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i="1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www.sos.state.mn.us/elections-voting/get-involved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723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FAF4C-3706-2A8E-63D6-EE709DA5A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in front of it&#10;&#10;AI-generated content may be incorrect.">
            <a:extLst>
              <a:ext uri="{FF2B5EF4-FFF2-40B4-BE49-F238E27FC236}">
                <a16:creationId xmlns:a16="http://schemas.microsoft.com/office/drawing/2014/main" id="{B7A1191E-D192-B025-8FD9-662DEC54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4644" y="75184"/>
            <a:ext cx="12907456" cy="612403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9BD45-D0CF-E82B-31AC-619D3C0A3BB4}"/>
              </a:ext>
            </a:extLst>
          </p:cNvPr>
          <p:cNvSpPr txBox="1"/>
          <p:nvPr/>
        </p:nvSpPr>
        <p:spPr>
          <a:xfrm>
            <a:off x="49188" y="1527140"/>
            <a:ext cx="122346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Don’t Let Someone Else Make Decisions for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Who represents you, what laws they make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WHAT KIND OF COMMUNITY/COUNTRY YOU LIVE IN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Pizza Analogy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The Power of the Denominator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1=1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A4E87-3608-3D84-A096-39BF44FCD663}"/>
              </a:ext>
            </a:extLst>
          </p:cNvPr>
          <p:cNvSpPr/>
          <p:nvPr/>
        </p:nvSpPr>
        <p:spPr>
          <a:xfrm>
            <a:off x="422472" y="353950"/>
            <a:ext cx="9571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Themes WHILE STILL IN SCHOOL:</a:t>
            </a:r>
          </a:p>
        </p:txBody>
      </p:sp>
    </p:spTree>
    <p:extLst>
      <p:ext uri="{BB962C8B-B14F-4D97-AF65-F5344CB8AC3E}">
        <p14:creationId xmlns:p14="http://schemas.microsoft.com/office/powerpoint/2010/main" val="22827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0753-5539-636F-CEB6-268CCB36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7C6EAF-72F1-563C-B5C2-BDDAD613C4F3}"/>
              </a:ext>
            </a:extLst>
          </p:cNvPr>
          <p:cNvSpPr txBox="1"/>
          <p:nvPr/>
        </p:nvSpPr>
        <p:spPr>
          <a:xfrm>
            <a:off x="239486" y="348343"/>
            <a:ext cx="9274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Civic Engagement is not a plated meal. 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It’s a…</a:t>
            </a:r>
          </a:p>
        </p:txBody>
      </p:sp>
      <p:pic>
        <p:nvPicPr>
          <p:cNvPr id="13" name="Picture 12" descr="Plate of spaghetti sprinkled with cheese">
            <a:extLst>
              <a:ext uri="{FF2B5EF4-FFF2-40B4-BE49-F238E27FC236}">
                <a16:creationId xmlns:a16="http://schemas.microsoft.com/office/drawing/2014/main" id="{43ADBF0C-B00E-E7FC-B591-9F452BC5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329" y="1904999"/>
            <a:ext cx="3673928" cy="2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ffet in a hotel room&#10;&#10;Description automatically generated">
            <a:extLst>
              <a:ext uri="{FF2B5EF4-FFF2-40B4-BE49-F238E27FC236}">
                <a16:creationId xmlns:a16="http://schemas.microsoft.com/office/drawing/2014/main" id="{F1E7D244-BD23-F4B6-65B7-2F66D2F9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2260" y="8507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3C1D5-4068-F800-481C-1AF816FE3875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Buff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E2EC5-00E2-220F-A3D3-4B8E44DE7D71}"/>
              </a:ext>
            </a:extLst>
          </p:cNvPr>
          <p:cNvSpPr txBox="1"/>
          <p:nvPr/>
        </p:nvSpPr>
        <p:spPr>
          <a:xfrm>
            <a:off x="713678" y="2157642"/>
            <a:ext cx="1321419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0" dirty="0">
                <a:ln>
                  <a:solidFill>
                    <a:schemeClr val="bg1"/>
                  </a:solidFill>
                </a:ln>
                <a:noFill/>
                <a:latin typeface="Aptos Black" panose="020B0004020202020204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BUFFET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7462-82D0-5A8D-A27C-CB66A3464BA3}"/>
              </a:ext>
            </a:extLst>
          </p:cNvPr>
          <p:cNvSpPr txBox="1"/>
          <p:nvPr/>
        </p:nvSpPr>
        <p:spPr>
          <a:xfrm>
            <a:off x="5277490" y="1036235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Election Judge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708B1-59CD-01CF-9345-0D105E50CD8E}"/>
              </a:ext>
            </a:extLst>
          </p:cNvPr>
          <p:cNvSpPr txBox="1"/>
          <p:nvPr/>
        </p:nvSpPr>
        <p:spPr>
          <a:xfrm>
            <a:off x="9060029" y="5566368"/>
            <a:ext cx="26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Volunteer for a campaign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6FD84-56A6-FA37-1A52-4E113B5BF3B3}"/>
              </a:ext>
            </a:extLst>
          </p:cNvPr>
          <p:cNvSpPr txBox="1"/>
          <p:nvPr/>
        </p:nvSpPr>
        <p:spPr>
          <a:xfrm>
            <a:off x="5665822" y="5452433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2076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3A20C-44E8-0947-7086-505766F51856}"/>
              </a:ext>
            </a:extLst>
          </p:cNvPr>
          <p:cNvSpPr txBox="1"/>
          <p:nvPr/>
        </p:nvSpPr>
        <p:spPr>
          <a:xfrm>
            <a:off x="8989973" y="4089074"/>
            <a:ext cx="309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 Voting Mock Election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9312C-A746-8CA9-FC4A-848B6E595B67}"/>
              </a:ext>
            </a:extLst>
          </p:cNvPr>
          <p:cNvSpPr txBox="1"/>
          <p:nvPr/>
        </p:nvSpPr>
        <p:spPr>
          <a:xfrm>
            <a:off x="3577119" y="3534540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Day at the Capitol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4E83B-D3DE-1DEE-7425-A1A2BA080F82}"/>
              </a:ext>
            </a:extLst>
          </p:cNvPr>
          <p:cNvSpPr txBox="1"/>
          <p:nvPr/>
        </p:nvSpPr>
        <p:spPr>
          <a:xfrm>
            <a:off x="438364" y="2448552"/>
            <a:ext cx="280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League of Women Voters Fellows Program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76264-E8C8-3526-61A5-FCEE7884C62E}"/>
              </a:ext>
            </a:extLst>
          </p:cNvPr>
          <p:cNvSpPr txBox="1"/>
          <p:nvPr/>
        </p:nvSpPr>
        <p:spPr>
          <a:xfrm>
            <a:off x="5127660" y="4505368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Voter Project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BB4BF-7D2F-4E33-68B8-ACEB85E5904E}"/>
              </a:ext>
            </a:extLst>
          </p:cNvPr>
          <p:cNvSpPr txBox="1"/>
          <p:nvPr/>
        </p:nvSpPr>
        <p:spPr>
          <a:xfrm>
            <a:off x="512521" y="4189116"/>
            <a:ext cx="280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 a Pre-registration Drive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08592-D531-9793-32D2-F98018CBF725}"/>
              </a:ext>
            </a:extLst>
          </p:cNvPr>
          <p:cNvSpPr txBox="1"/>
          <p:nvPr/>
        </p:nvSpPr>
        <p:spPr>
          <a:xfrm>
            <a:off x="6525801" y="3630681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United Nations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3FA25-5B0C-B663-3757-27846CF7EA37}"/>
              </a:ext>
            </a:extLst>
          </p:cNvPr>
          <p:cNvSpPr txBox="1"/>
          <p:nvPr/>
        </p:nvSpPr>
        <p:spPr>
          <a:xfrm>
            <a:off x="406226" y="895042"/>
            <a:ext cx="297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Advocacy Academy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B6131-614E-CF49-2F08-472BC71A90F9}"/>
              </a:ext>
            </a:extLst>
          </p:cNvPr>
          <p:cNvSpPr txBox="1"/>
          <p:nvPr/>
        </p:nvSpPr>
        <p:spPr>
          <a:xfrm>
            <a:off x="512521" y="5475839"/>
            <a:ext cx="34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Speak at a School Board Meeting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3F65F4-707E-F6B1-2387-67C162DE54FE}"/>
              </a:ext>
            </a:extLst>
          </p:cNvPr>
          <p:cNvSpPr txBox="1"/>
          <p:nvPr/>
        </p:nvSpPr>
        <p:spPr>
          <a:xfrm>
            <a:off x="8822209" y="2447883"/>
            <a:ext cx="309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Voter Registration Day at MN High Schools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A8DE0-FD62-90C2-E979-DA4398894EC6}"/>
              </a:ext>
            </a:extLst>
          </p:cNvPr>
          <p:cNvSpPr txBox="1"/>
          <p:nvPr/>
        </p:nvSpPr>
        <p:spPr>
          <a:xfrm>
            <a:off x="6750206" y="1779361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in Government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FBC5B-9ADE-009C-90FC-C1E285870824}"/>
              </a:ext>
            </a:extLst>
          </p:cNvPr>
          <p:cNvSpPr txBox="1"/>
          <p:nvPr/>
        </p:nvSpPr>
        <p:spPr>
          <a:xfrm>
            <a:off x="8592672" y="1109133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Vote16 MN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C96B3F-4A2D-1676-4EF3-04BDA4E62827}"/>
              </a:ext>
            </a:extLst>
          </p:cNvPr>
          <p:cNvSpPr txBox="1"/>
          <p:nvPr/>
        </p:nvSpPr>
        <p:spPr>
          <a:xfrm>
            <a:off x="2945173" y="1822218"/>
            <a:ext cx="297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Minnesota Youth Council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8B67-D807-F422-9B48-042183FE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ffet in a hotel room&#10;&#10;Description automatically generated">
            <a:extLst>
              <a:ext uri="{FF2B5EF4-FFF2-40B4-BE49-F238E27FC236}">
                <a16:creationId xmlns:a16="http://schemas.microsoft.com/office/drawing/2014/main" id="{437271DD-CDEE-A5D8-7072-87847FAD4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5BE30-95DB-2B7B-9288-DECF40D8FACF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Buff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C0F09-AFCF-21B0-2AEE-B021A86A675F}"/>
              </a:ext>
            </a:extLst>
          </p:cNvPr>
          <p:cNvSpPr txBox="1"/>
          <p:nvPr/>
        </p:nvSpPr>
        <p:spPr>
          <a:xfrm>
            <a:off x="713678" y="501805"/>
            <a:ext cx="1321419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0" dirty="0">
                <a:solidFill>
                  <a:schemeClr val="bg1"/>
                </a:solidFill>
                <a:latin typeface="Aptos Black" panose="020B0004020202020204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BUFFET</a:t>
            </a:r>
          </a:p>
        </p:txBody>
      </p:sp>
    </p:spTree>
    <p:extLst>
      <p:ext uri="{BB962C8B-B14F-4D97-AF65-F5344CB8AC3E}">
        <p14:creationId xmlns:p14="http://schemas.microsoft.com/office/powerpoint/2010/main" val="17870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310506" y="1981834"/>
            <a:ext cx="118814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So…for civic engagement before 18,</a:t>
            </a:r>
          </a:p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what’s for dinner?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MNVOTES">
      <a:dk1>
        <a:sysClr val="windowText" lastClr="000000"/>
      </a:dk1>
      <a:lt1>
        <a:sysClr val="window" lastClr="FFFFFF"/>
      </a:lt1>
      <a:dk2>
        <a:srgbClr val="1C4C5C"/>
      </a:dk2>
      <a:lt2>
        <a:srgbClr val="F1F9FA"/>
      </a:lt2>
      <a:accent1>
        <a:srgbClr val="EE3F5D"/>
      </a:accent1>
      <a:accent2>
        <a:srgbClr val="4472C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S PPT Template 2024" id="{A4C4F615-EA27-4160-8E0C-316224BACAC9}" vid="{F9F16C9D-77ED-40EC-BC41-85B2EA5752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d514ee-8083-4f05-8881-46cb24ce4a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926E773353A4CB12EB6E626823F4A" ma:contentTypeVersion="15" ma:contentTypeDescription="Create a new document." ma:contentTypeScope="" ma:versionID="c6c00fe1e7b41fda726339a53b600dc7">
  <xsd:schema xmlns:xsd="http://www.w3.org/2001/XMLSchema" xmlns:xs="http://www.w3.org/2001/XMLSchema" xmlns:p="http://schemas.microsoft.com/office/2006/metadata/properties" xmlns:ns3="99412f06-b11d-46ca-a9f1-28f820048641" xmlns:ns4="04d514ee-8083-4f05-8881-46cb24ce4a51" targetNamespace="http://schemas.microsoft.com/office/2006/metadata/properties" ma:root="true" ma:fieldsID="e70d8e1e802aca3cad3e6e90ae52631d" ns3:_="" ns4:_="">
    <xsd:import namespace="99412f06-b11d-46ca-a9f1-28f820048641"/>
    <xsd:import namespace="04d514ee-8083-4f05-8881-46cb24ce4a5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12f06-b11d-46ca-a9f1-28f8200486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14ee-8083-4f05-8881-46cb24ce4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D19669-8E69-41B3-BA08-386830148556}">
  <ds:schemaRefs>
    <ds:schemaRef ds:uri="http://schemas.microsoft.com/office/2006/metadata/properties"/>
    <ds:schemaRef ds:uri="04d514ee-8083-4f05-8881-46cb24ce4a51"/>
    <ds:schemaRef ds:uri="http://purl.org/dc/terms/"/>
    <ds:schemaRef ds:uri="99412f06-b11d-46ca-a9f1-28f82004864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F765B5-1A9F-47F3-B437-C34AE4E06C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7F5E62-9497-4ED3-A4A3-E16F82111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12f06-b11d-46ca-a9f1-28f820048641"/>
    <ds:schemaRef ds:uri="04d514ee-8083-4f05-8881-46cb24ce4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Words>811</Words>
  <Application>Microsoft Office PowerPoint</Application>
  <PresentationFormat>Widescreen</PresentationFormat>
  <Paragraphs>213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Aptos Black</vt:lpstr>
      <vt:lpstr>Arial</vt:lpstr>
      <vt:lpstr>Arial Black</vt:lpstr>
      <vt:lpstr>Calibri</vt:lpstr>
      <vt:lpstr>Calibri Light</vt:lpstr>
      <vt:lpstr>Lato</vt:lpstr>
      <vt:lpstr>Lato ExtraBold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Minnesota Secretary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Knudson, Cassondra (OSS)</dc:creator>
  <cp:lastModifiedBy>Wall, Michael (OSS)</cp:lastModifiedBy>
  <cp:revision>45</cp:revision>
  <cp:lastPrinted>2024-04-03T22:28:26Z</cp:lastPrinted>
  <dcterms:created xsi:type="dcterms:W3CDTF">2024-04-03T16:43:50Z</dcterms:created>
  <dcterms:modified xsi:type="dcterms:W3CDTF">2025-10-16T21:35:07Z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0x0101004D7926E773353A4CB12EB6E626823F4A</vt:lpwstr>
  </property>
</Properties>
</file>