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60"/>
  </p:notesMasterIdLst>
  <p:sldIdLst>
    <p:sldId id="256" r:id="rId3"/>
    <p:sldId id="301" r:id="rId4"/>
    <p:sldId id="257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258" r:id="rId13"/>
    <p:sldId id="310" r:id="rId14"/>
    <p:sldId id="311" r:id="rId15"/>
    <p:sldId id="309" r:id="rId16"/>
    <p:sldId id="312" r:id="rId17"/>
    <p:sldId id="263" r:id="rId18"/>
    <p:sldId id="271" r:id="rId19"/>
    <p:sldId id="272" r:id="rId20"/>
    <p:sldId id="273" r:id="rId21"/>
    <p:sldId id="259" r:id="rId22"/>
    <p:sldId id="269" r:id="rId23"/>
    <p:sldId id="268" r:id="rId24"/>
    <p:sldId id="270" r:id="rId25"/>
    <p:sldId id="260" r:id="rId26"/>
    <p:sldId id="261" r:id="rId27"/>
    <p:sldId id="262" r:id="rId28"/>
    <p:sldId id="264" r:id="rId29"/>
    <p:sldId id="265" r:id="rId30"/>
    <p:sldId id="267" r:id="rId31"/>
    <p:sldId id="276" r:id="rId32"/>
    <p:sldId id="277" r:id="rId33"/>
    <p:sldId id="274" r:id="rId34"/>
    <p:sldId id="275" r:id="rId35"/>
    <p:sldId id="278" r:id="rId36"/>
    <p:sldId id="279" r:id="rId37"/>
    <p:sldId id="280" r:id="rId38"/>
    <p:sldId id="281" r:id="rId39"/>
    <p:sldId id="286" r:id="rId40"/>
    <p:sldId id="285" r:id="rId41"/>
    <p:sldId id="282" r:id="rId42"/>
    <p:sldId id="283" r:id="rId43"/>
    <p:sldId id="287" r:id="rId44"/>
    <p:sldId id="284" r:id="rId45"/>
    <p:sldId id="288" r:id="rId46"/>
    <p:sldId id="289" r:id="rId47"/>
    <p:sldId id="290" r:id="rId48"/>
    <p:sldId id="291" r:id="rId49"/>
    <p:sldId id="292" r:id="rId50"/>
    <p:sldId id="293" r:id="rId51"/>
    <p:sldId id="295" r:id="rId52"/>
    <p:sldId id="294" r:id="rId53"/>
    <p:sldId id="297" r:id="rId54"/>
    <p:sldId id="296" r:id="rId55"/>
    <p:sldId id="298" r:id="rId56"/>
    <p:sldId id="300" r:id="rId57"/>
    <p:sldId id="299" r:id="rId58"/>
    <p:sldId id="266" r:id="rId59"/>
  </p:sldIdLst>
  <p:sldSz cx="9144000" cy="5143500" type="screen16x9"/>
  <p:notesSz cx="6858000" cy="9144000"/>
  <p:embeddedFontLst>
    <p:embeddedFont>
      <p:font typeface="Didact Gothic" panose="00000500000000000000" pitchFamily="2" charset="0"/>
      <p:regular r:id="rId61"/>
    </p:embeddedFont>
    <p:embeddedFont>
      <p:font typeface="Dreaming Outloud Script Pro" panose="03050502040304050704" pitchFamily="66" charset="0"/>
      <p:regular r:id="rId62"/>
      <p:italic r:id="rId63"/>
    </p:embeddedFont>
    <p:embeddedFont>
      <p:font typeface="Lato" panose="020F0502020204030203" pitchFamily="34" charset="0"/>
      <p:regular r:id="rId64"/>
      <p:bold r:id="rId65"/>
      <p:italic r:id="rId66"/>
      <p:boldItalic r:id="rId67"/>
    </p:embeddedFont>
    <p:embeddedFont>
      <p:font typeface="Montserrat" panose="00000500000000000000" pitchFamily="2" charset="0"/>
      <p:regular r:id="rId68"/>
      <p:bold r:id="rId69"/>
      <p:italic r:id="rId70"/>
      <p:boldItalic r:id="rId71"/>
    </p:embeddedFont>
    <p:embeddedFont>
      <p:font typeface="Proxima Nova" panose="020B0604020202020204" charset="0"/>
      <p:regular r:id="rId72"/>
      <p:bold r:id="rId73"/>
      <p:italic r:id="rId74"/>
      <p:boldItalic r:id="rId75"/>
    </p:embeddedFont>
    <p:embeddedFont>
      <p:font typeface="Segoe UI" panose="020B0502040204020203" pitchFamily="34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7" Type="http://schemas.openxmlformats.org/officeDocument/2006/relationships/slide" Target="slides/slide5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" Target="slides/slide3.xml"/><Relationship Id="rId61" Type="http://schemas.openxmlformats.org/officeDocument/2006/relationships/font" Target="fonts/font1.fntdata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2.fntdata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8T15:21:00.77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1 104,'386'0,"-358"-3,-1-1,1-2,-1 0,0-2,36-15,-38 12,0 2,1 1,0 1,0 2,1 0,34-1,8 5,-21-1,1 3,-1 1,85 16,-27 6,-56-14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8T15:21:07.13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1 192,'16'0,"48"-1,-1 3,101 16,-139-13,241 58,-202-48,0-2,1-3,1-3,102-2,-122-4,889 2,-469-6,-315 4,226-6,-336 1,0-3,67-20,-70 17,0 0,0 3,51-4,398-6,-305 15,-88 3,141-18,-50-1,336 10,-288 11,126 7,-186-2,111-16,-105 0,1425 3,-877 8,-520-14,-8 1,-21-6,-58 2,148 8,-1 0,5-28,-226 28,-1-1,0-3,56-19,-19 5,-12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8T15:21:10.542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43,'0'-1,"1"0,-1 0,1 0,0 0,0 0,-1 0,1 0,0 1,0-1,0 0,0 0,0 1,0-1,0 1,0-1,0 1,0-1,0 1,0 0,0-1,0 1,0 0,1 0,-1 0,2 0,39-3,-35 3,408-4,-241 6,-140-1,0 3,56 12,23 4,-52-12,-28-3,47 1,-69-6,-1-1,0 0,1 0,-1-1,0 0,0-1,0 0,17-8,-5 0,1 2,0 0,1 2,0 0,0 2,0 1,1 0,-1 2,1 1,31 2,90 1,-109-2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8T15:21:12.267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0,'3'0,"5"0,11 0,9 0,9 0,9 0,0 0,-5 0,-2 0,-5 0,-1 0,-3 0,-3 0,-3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3d079243f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3d079243f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76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81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2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10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40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3d06e09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3d06e09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3d06e09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3d06e09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00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3d06e09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3d06e09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54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3d06e092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3d06e092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386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913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3d06e09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3d06e09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3d06e09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3d06e09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447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3d06e09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3d06e09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17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3d06e09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3d06e09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481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3d06e092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3d06e092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3d06e092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93d06e092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3d06e092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3d06e092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3d06e092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3d06e092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3d06e092d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3d06e092d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019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4d442fb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4d442fb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4d442fb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4d442fb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89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4d442fb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4d442fb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012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4d442fb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4d442fb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543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64d442fb6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64d442fb6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2726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3d06e092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3d06e092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30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72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33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828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13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14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90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600"/>
              <a:buFont typeface="Montserrat"/>
              <a:buNone/>
              <a:defRPr sz="36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l="-1916" b="8003"/>
          <a:stretch/>
        </p:blipFill>
        <p:spPr>
          <a:xfrm>
            <a:off x="-215700" y="0"/>
            <a:ext cx="9575400" cy="57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30175" y="409519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idact Gothic"/>
              <a:buNone/>
              <a:defRPr sz="2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1206375" y="3910050"/>
            <a:ext cx="5767500" cy="81600"/>
          </a:xfrm>
          <a:prstGeom prst="rect">
            <a:avLst/>
          </a:prstGeom>
          <a:solidFill>
            <a:srgbClr val="E22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2529"/>
              </a:solidFill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130175" y="1821450"/>
            <a:ext cx="59790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026" y="238299"/>
            <a:ext cx="752400" cy="9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2B5268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30175" y="1821450"/>
            <a:ext cx="59790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547200" y="1184975"/>
            <a:ext cx="704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6000"/>
              <a:buFont typeface="Montserrat"/>
              <a:buNone/>
              <a:defRPr sz="60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title" idx="2"/>
          </p:nvPr>
        </p:nvSpPr>
        <p:spPr>
          <a:xfrm>
            <a:off x="547200" y="819975"/>
            <a:ext cx="704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1800"/>
              <a:buFont typeface="Montserrat"/>
              <a:buNone/>
              <a:defRPr sz="1800" b="1">
                <a:solidFill>
                  <a:srgbClr val="E2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2400"/>
              <a:buNone/>
              <a:defRPr sz="2400">
                <a:solidFill>
                  <a:srgbClr val="E22529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 idx="3"/>
          </p:nvPr>
        </p:nvSpPr>
        <p:spPr>
          <a:xfrm>
            <a:off x="547200" y="3320800"/>
            <a:ext cx="704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None/>
              <a:defRPr sz="18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Didact Gothic"/>
              <a:buNone/>
              <a:defRPr sz="2400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600"/>
              <a:buFont typeface="Montserrat"/>
              <a:buNone/>
              <a:defRPr sz="36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44775" y="445025"/>
            <a:ext cx="59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600"/>
              <a:buFont typeface="Montserrat"/>
              <a:buNone/>
              <a:defRPr sz="36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44775" y="445025"/>
            <a:ext cx="59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600"/>
              <a:buFont typeface="Montserrat"/>
              <a:buNone/>
              <a:defRPr sz="36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64700" y="1905850"/>
            <a:ext cx="56139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1215450" y="2753925"/>
            <a:ext cx="5036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3"/>
          </p:nvPr>
        </p:nvSpPr>
        <p:spPr>
          <a:xfrm>
            <a:off x="1215450" y="3695450"/>
            <a:ext cx="50367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000"/>
              <a:buFont typeface="Montserrat"/>
              <a:buNone/>
              <a:defRPr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sz="14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sz="14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000"/>
              <a:buFont typeface="Montserrat"/>
              <a:buNone/>
              <a:defRPr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2400"/>
              <a:buFont typeface="Montserrat"/>
              <a:buNone/>
              <a:defRPr sz="24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●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200"/>
              <a:buFont typeface="Didact Gothic"/>
              <a:buChar char="○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200"/>
              <a:buFont typeface="Didact Gothic"/>
              <a:buChar char="■"/>
              <a:defRPr sz="12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E2252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ctrTitle"/>
          </p:nvPr>
        </p:nvSpPr>
        <p:spPr>
          <a:xfrm>
            <a:off x="1130175" y="1821450"/>
            <a:ext cx="59790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/>
        </p:nvSpPr>
        <p:spPr>
          <a:xfrm>
            <a:off x="5550900" y="0"/>
            <a:ext cx="3624600" cy="5143500"/>
          </a:xfrm>
          <a:prstGeom prst="rect">
            <a:avLst/>
          </a:prstGeom>
          <a:solidFill>
            <a:srgbClr val="2B5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B5268"/>
              </a:solidFill>
            </a:endParaRPr>
          </a:p>
        </p:txBody>
      </p:sp>
      <p:cxnSp>
        <p:nvCxnSpPr>
          <p:cNvPr id="99" name="Google Shape;99;p2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265500" y="7233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Montserrat"/>
              <a:buNone/>
              <a:defRPr sz="18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title" idx="2"/>
          </p:nvPr>
        </p:nvSpPr>
        <p:spPr>
          <a:xfrm>
            <a:off x="265500" y="3297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900"/>
              <a:buFont typeface="Montserrat"/>
              <a:buNone/>
              <a:defRPr sz="900" b="1">
                <a:solidFill>
                  <a:srgbClr val="E2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2" name="Google Shape;102;p24"/>
          <p:cNvSpPr txBox="1"/>
          <p:nvPr/>
        </p:nvSpPr>
        <p:spPr>
          <a:xfrm>
            <a:off x="389750" y="1326625"/>
            <a:ext cx="46398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 idx="3"/>
          </p:nvPr>
        </p:nvSpPr>
        <p:spPr>
          <a:xfrm>
            <a:off x="5741225" y="1154225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 idx="4"/>
          </p:nvPr>
        </p:nvSpPr>
        <p:spPr>
          <a:xfrm>
            <a:off x="5741225" y="1429050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/>
          <p:nvPr/>
        </p:nvSpPr>
        <p:spPr>
          <a:xfrm>
            <a:off x="5550900" y="0"/>
            <a:ext cx="3624600" cy="5143500"/>
          </a:xfrm>
          <a:prstGeom prst="rect">
            <a:avLst/>
          </a:prstGeom>
          <a:solidFill>
            <a:srgbClr val="2B5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B5268"/>
              </a:solidFill>
            </a:endParaRPr>
          </a:p>
        </p:txBody>
      </p:sp>
      <p:cxnSp>
        <p:nvCxnSpPr>
          <p:cNvPr id="107" name="Google Shape;107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265500" y="7233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Montserrat"/>
              <a:buNone/>
              <a:defRPr sz="18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 idx="2"/>
          </p:nvPr>
        </p:nvSpPr>
        <p:spPr>
          <a:xfrm>
            <a:off x="265500" y="3297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900"/>
              <a:buFont typeface="Montserrat"/>
              <a:buNone/>
              <a:defRPr sz="900" b="1">
                <a:solidFill>
                  <a:srgbClr val="E2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title" idx="3"/>
          </p:nvPr>
        </p:nvSpPr>
        <p:spPr>
          <a:xfrm>
            <a:off x="5741225" y="971850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/>
          <p:nvPr/>
        </p:nvSpPr>
        <p:spPr>
          <a:xfrm>
            <a:off x="5749125" y="536975"/>
            <a:ext cx="299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5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</a:t>
            </a:r>
            <a:endParaRPr sz="55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2" name="Google Shape;112;p25"/>
          <p:cNvSpPr txBox="1">
            <a:spLocks noGrp="1"/>
          </p:cNvSpPr>
          <p:nvPr>
            <p:ph type="title" idx="4"/>
          </p:nvPr>
        </p:nvSpPr>
        <p:spPr>
          <a:xfrm>
            <a:off x="5741225" y="3044225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89750" y="1356600"/>
            <a:ext cx="47970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sz="14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5550900" y="0"/>
            <a:ext cx="3624600" cy="5143500"/>
          </a:xfrm>
          <a:prstGeom prst="rect">
            <a:avLst/>
          </a:prstGeom>
          <a:solidFill>
            <a:srgbClr val="2B52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B5268"/>
              </a:solidFill>
            </a:endParaRPr>
          </a:p>
        </p:txBody>
      </p:sp>
      <p:cxnSp>
        <p:nvCxnSpPr>
          <p:cNvPr id="116" name="Google Shape;116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265500" y="7233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Montserrat"/>
              <a:buNone/>
              <a:defRPr sz="18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 idx="2"/>
          </p:nvPr>
        </p:nvSpPr>
        <p:spPr>
          <a:xfrm>
            <a:off x="265500" y="32977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900"/>
              <a:buFont typeface="Montserrat"/>
              <a:buNone/>
              <a:defRPr sz="900" b="1">
                <a:solidFill>
                  <a:srgbClr val="E2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title" idx="3"/>
          </p:nvPr>
        </p:nvSpPr>
        <p:spPr>
          <a:xfrm>
            <a:off x="5741225" y="971850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/>
          <p:nvPr/>
        </p:nvSpPr>
        <p:spPr>
          <a:xfrm>
            <a:off x="389757" y="1429050"/>
            <a:ext cx="494400" cy="12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2529"/>
          </a:solidFill>
          <a:ln w="9525" cap="flat" cmpd="sng">
            <a:solidFill>
              <a:srgbClr val="E225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title" idx="4"/>
          </p:nvPr>
        </p:nvSpPr>
        <p:spPr>
          <a:xfrm>
            <a:off x="953800" y="1297049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Montserrat"/>
              <a:buNone/>
              <a:defRPr sz="14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 idx="5"/>
          </p:nvPr>
        </p:nvSpPr>
        <p:spPr>
          <a:xfrm>
            <a:off x="953800" y="1614449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None/>
              <a:defRPr sz="14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/>
          <p:nvPr/>
        </p:nvSpPr>
        <p:spPr>
          <a:xfrm>
            <a:off x="389757" y="2838125"/>
            <a:ext cx="494400" cy="12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22529"/>
          </a:solidFill>
          <a:ln w="9525" cap="flat" cmpd="sng">
            <a:solidFill>
              <a:srgbClr val="E225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6"/>
          </p:nvPr>
        </p:nvSpPr>
        <p:spPr>
          <a:xfrm>
            <a:off x="953800" y="270612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Montserrat"/>
              <a:buNone/>
              <a:defRPr sz="14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 idx="7"/>
          </p:nvPr>
        </p:nvSpPr>
        <p:spPr>
          <a:xfrm>
            <a:off x="953800" y="3023524"/>
            <a:ext cx="404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None/>
              <a:defRPr sz="14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Didact Gothic"/>
              <a:buNone/>
              <a:defRPr sz="3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6" name="Google Shape;126;p26"/>
          <p:cNvSpPr/>
          <p:nvPr/>
        </p:nvSpPr>
        <p:spPr>
          <a:xfrm>
            <a:off x="5749125" y="536975"/>
            <a:ext cx="2995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5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“</a:t>
            </a:r>
            <a:endParaRPr sz="55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 idx="8"/>
          </p:nvPr>
        </p:nvSpPr>
        <p:spPr>
          <a:xfrm>
            <a:off x="5741225" y="3044225"/>
            <a:ext cx="3042900" cy="3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Montserrat"/>
              <a:buNone/>
              <a:defRPr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1185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1000"/>
              <a:buFont typeface="Montserrat"/>
              <a:buNone/>
              <a:defRPr sz="110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22529"/>
              </a:buClr>
              <a:buSzPts val="11000"/>
              <a:buFont typeface="Montserrat"/>
              <a:buNone/>
              <a:defRPr sz="11000" b="1">
                <a:solidFill>
                  <a:srgbClr val="E2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8289750" y="4218050"/>
            <a:ext cx="535200" cy="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1"/>
          <p:cNvPicPr preferRelativeResize="0"/>
          <p:nvPr/>
        </p:nvPicPr>
        <p:blipFill rotWithShape="1">
          <a:blip r:embed="rId2">
            <a:alphaModFix/>
          </a:blip>
          <a:srcRect l="-1916" b="8003"/>
          <a:stretch/>
        </p:blipFill>
        <p:spPr>
          <a:xfrm>
            <a:off x="-215700" y="0"/>
            <a:ext cx="9575400" cy="57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1164150" y="2182675"/>
            <a:ext cx="5809800" cy="1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 txBox="1">
            <a:spLocks noGrp="1"/>
          </p:cNvSpPr>
          <p:nvPr>
            <p:ph type="subTitle" idx="1"/>
          </p:nvPr>
        </p:nvSpPr>
        <p:spPr>
          <a:xfrm>
            <a:off x="1191125" y="4095200"/>
            <a:ext cx="28338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idact Gothic"/>
              <a:buNone/>
              <a:defRPr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026" y="238299"/>
            <a:ext cx="752400" cy="9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/>
          <p:nvPr/>
        </p:nvSpPr>
        <p:spPr>
          <a:xfrm>
            <a:off x="1191120" y="3688975"/>
            <a:ext cx="5767500" cy="81600"/>
          </a:xfrm>
          <a:prstGeom prst="rect">
            <a:avLst/>
          </a:prstGeom>
          <a:solidFill>
            <a:srgbClr val="E225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2529"/>
              </a:solidFill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2"/>
          </p:nvPr>
        </p:nvSpPr>
        <p:spPr>
          <a:xfrm>
            <a:off x="1191125" y="4417075"/>
            <a:ext cx="28338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idact Gothic"/>
              <a:buNone/>
              <a:def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subTitle" idx="3"/>
          </p:nvPr>
        </p:nvSpPr>
        <p:spPr>
          <a:xfrm>
            <a:off x="4124825" y="4095200"/>
            <a:ext cx="28338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idact Gothic"/>
              <a:buNone/>
              <a:defRPr b="1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ubTitle" idx="4"/>
          </p:nvPr>
        </p:nvSpPr>
        <p:spPr>
          <a:xfrm>
            <a:off x="4124825" y="4417075"/>
            <a:ext cx="28338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idact Gothic"/>
              <a:buNone/>
              <a:defRPr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00" b="1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3000"/>
              <a:buFont typeface="Montserrat"/>
              <a:buNone/>
              <a:defRPr sz="3000" b="1">
                <a:solidFill>
                  <a:srgbClr val="2B526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5268"/>
              </a:buClr>
              <a:buSzPts val="1800"/>
              <a:buFont typeface="Didact Gothic"/>
              <a:buChar char="●"/>
              <a:defRPr sz="1800"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●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B5268"/>
              </a:buClr>
              <a:buSzPts val="1400"/>
              <a:buFont typeface="Didact Gothic"/>
              <a:buChar char="○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B5268"/>
              </a:buClr>
              <a:buSzPts val="1400"/>
              <a:buFont typeface="Didact Gothic"/>
              <a:buChar char="■"/>
              <a:defRPr b="1">
                <a:solidFill>
                  <a:srgbClr val="2B5268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canorth.org/locations/center_for_youth_voice/programs/students_voting/resources/ballot_read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canorth.org/locations/center_for_youth_voice/programs/students_voting/resources/ballot_ready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candidates.sos.state.mn.us/" TargetMode="External"/><Relationship Id="rId4" Type="http://schemas.openxmlformats.org/officeDocument/2006/relationships/hyperlink" Target="https://myballotmn.sos.state.mn.u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canorth.org/locations/center_for_youth_voice/programs/students_voting/resources/ballot_read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2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all@state.mn.u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hyperlink" Target="mailto:brianne.leibham@ymcam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ctrTitle"/>
          </p:nvPr>
        </p:nvSpPr>
        <p:spPr>
          <a:xfrm>
            <a:off x="1130175" y="996176"/>
            <a:ext cx="6451500" cy="27830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Students Voting 2024</a:t>
            </a:r>
            <a:endParaRPr dirty="0"/>
          </a:p>
        </p:txBody>
      </p:sp>
      <p:sp>
        <p:nvSpPr>
          <p:cNvPr id="156" name="Google Shape;156;p32"/>
          <p:cNvSpPr txBox="1">
            <a:spLocks noGrp="1"/>
          </p:cNvSpPr>
          <p:nvPr>
            <p:ph type="subTitle" idx="1"/>
          </p:nvPr>
        </p:nvSpPr>
        <p:spPr>
          <a:xfrm>
            <a:off x="1130175" y="409519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Helping Your Students Make Their Voices Heard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0" y="-140957"/>
            <a:ext cx="9144000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7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REPORTING</a:t>
            </a:r>
            <a:endParaRPr lang="en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Seriously: It is crucial that you report the Presidential results so the program remains a strong resource, for you and over 525 schools statewide.</a:t>
            </a:r>
          </a:p>
          <a:p>
            <a:pPr marL="914400" lvl="2" indent="0" algn="l"/>
            <a:endParaRPr lang="en" sz="1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/>
            <a:r>
              <a:rPr lang="en" sz="6000" b="1" dirty="0">
                <a:solidFill>
                  <a:schemeClr val="tx1"/>
                </a:solidFill>
                <a:latin typeface="Dreaming Outloud Script Pro" panose="03050502040304050704" pitchFamily="66" charset="0"/>
                <a:ea typeface="Lato" panose="020F0502020204030203" pitchFamily="34" charset="0"/>
                <a:cs typeface="Dreaming Outloud Script Pro" panose="03050502040304050704" pitchFamily="66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921300" y="-500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See, Explore, and Understand the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EE2029-E5C6-E02F-F385-A3A0EF2B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2" y="522681"/>
            <a:ext cx="3881775" cy="5023474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EC6FEE0-35E4-FACD-0919-31168C12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782" y="522682"/>
            <a:ext cx="3881775" cy="502347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921300" y="-500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See, Explore, and Understand the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796609" y="384136"/>
            <a:ext cx="8520600" cy="426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www.ymcanorth.org/locations/center_for_youth_voice/programs/students_voting/resources/ballot_ready</a:t>
            </a:r>
            <a:r>
              <a:rPr lang="en-US" sz="1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14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EE2029-E5C6-E02F-F385-A3A0EF2B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06" y="1290659"/>
            <a:ext cx="3265921" cy="4226485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EC6FEE0-35E4-FACD-0919-31168C129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709" y="1290659"/>
            <a:ext cx="3442854" cy="4455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AE9C9-9092-B70D-95AF-805BB3F5E5CF}"/>
              </a:ext>
            </a:extLst>
          </p:cNvPr>
          <p:cNvSpPr txBox="1"/>
          <p:nvPr/>
        </p:nvSpPr>
        <p:spPr>
          <a:xfrm>
            <a:off x="0" y="921326"/>
            <a:ext cx="91440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Share the LOOK of the ballot, and help them understand what is ON the ballot.</a:t>
            </a:r>
          </a:p>
        </p:txBody>
      </p:sp>
    </p:spTree>
    <p:extLst>
      <p:ext uri="{BB962C8B-B14F-4D97-AF65-F5344CB8AC3E}">
        <p14:creationId xmlns:p14="http://schemas.microsoft.com/office/powerpoint/2010/main" val="1154993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921300" y="-5001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See, Explore, and Understand the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796609" y="384136"/>
            <a:ext cx="8520600" cy="426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www.ymcanorth.org/locations/center_for_youth_voice/programs/students_voting/resources/ballot_ready</a:t>
            </a:r>
            <a:r>
              <a:rPr lang="en-US" sz="1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14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AE9C9-9092-B70D-95AF-805BB3F5E5CF}"/>
              </a:ext>
            </a:extLst>
          </p:cNvPr>
          <p:cNvSpPr txBox="1"/>
          <p:nvPr/>
        </p:nvSpPr>
        <p:spPr>
          <a:xfrm>
            <a:off x="0" y="751581"/>
            <a:ext cx="914400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Help them understand what is ON the ballot.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ACFB2-5377-F338-15DB-40B33C0659D6}"/>
              </a:ext>
            </a:extLst>
          </p:cNvPr>
          <p:cNvSpPr txBox="1"/>
          <p:nvPr/>
        </p:nvSpPr>
        <p:spPr>
          <a:xfrm>
            <a:off x="49619" y="1200329"/>
            <a:ext cx="9094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-Get a Sample Ballot: </a:t>
            </a:r>
            <a:r>
              <a:rPr lang="en-US" sz="12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https://myballotmn.sos.state.mn.us/</a:t>
            </a:r>
            <a:r>
              <a:rPr lang="en-US" sz="1200" dirty="0">
                <a:solidFill>
                  <a:srgbClr val="00B0F0"/>
                </a:solidFill>
              </a:rPr>
              <a:t>       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/>
              <a:t>-Look at candidate web sites (if they have them)</a:t>
            </a:r>
          </a:p>
          <a:p>
            <a:r>
              <a:rPr lang="en-US" dirty="0"/>
              <a:t>						</a:t>
            </a:r>
            <a:r>
              <a:rPr lang="en-US" sz="12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https://candidates.sos.state.mn.us/</a:t>
            </a:r>
            <a:r>
              <a:rPr lang="en-US" sz="12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F36B3-CE14-9C91-400D-A5167FAF4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63743"/>
            <a:ext cx="3627304" cy="1303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73065A-4BA0-AD37-4F30-FE698F3F8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127" y="1847757"/>
            <a:ext cx="5631873" cy="24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4FAFD-B59A-B494-CD4B-B6BFC5E27B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0" y="376034"/>
            <a:ext cx="9144000" cy="4391431"/>
          </a:xfrm>
          <a:prstGeom prst="rect">
            <a:avLst/>
          </a:prstGeom>
        </p:spPr>
      </p:pic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311700" y="296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The Students Voting Ballot Ready Voter’s Guide</a:t>
            </a:r>
            <a:endParaRPr sz="7200"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7713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311700" y="296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1: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Locating My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311700" y="869045"/>
            <a:ext cx="8520600" cy="3379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Students will enter their school address from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dropdown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menu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www.ymcanorth.org/locations/center_for_youth_voice/programs/students_voting/resources/ballot_ready</a:t>
            </a:r>
            <a:r>
              <a:rPr lang="en-US" sz="11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400" i="1" dirty="0">
                <a:latin typeface="Montserrat"/>
                <a:ea typeface="Montserrat"/>
                <a:cs typeface="Montserrat"/>
                <a:sym typeface="Montserrat"/>
              </a:rPr>
              <a:t>(Using a home address may not show the same ballot choices as their school ballot)</a:t>
            </a:r>
            <a:endParaRPr sz="14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500" y="1996734"/>
            <a:ext cx="5715000" cy="2752725"/>
          </a:xfrm>
          <a:prstGeom prst="rect">
            <a:avLst/>
          </a:prstGeom>
          <a:noFill/>
          <a:ln w="28575" cap="flat" cmpd="sng">
            <a:solidFill>
              <a:srgbClr val="00A19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0122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0" y="20713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1A: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Current Office Holders and Positions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9"/>
          <p:cNvSpPr txBox="1">
            <a:spLocks noGrp="1"/>
          </p:cNvSpPr>
          <p:nvPr>
            <p:ph type="body" idx="1"/>
          </p:nvPr>
        </p:nvSpPr>
        <p:spPr>
          <a:xfrm>
            <a:off x="311700" y="86997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At any point,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student may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click on “Meet Your Representatives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.”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This area includes the description of offices, who holds that position, and links to more information on the person.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A9B79-1EC3-CEE8-8DA2-FB9B697B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18" y="1993047"/>
            <a:ext cx="6289963" cy="30264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6621D84-C96C-4337-8944-9F4CBA248D6E}"/>
              </a:ext>
            </a:extLst>
          </p:cNvPr>
          <p:cNvSpPr/>
          <p:nvPr/>
        </p:nvSpPr>
        <p:spPr>
          <a:xfrm>
            <a:off x="3035777" y="3316911"/>
            <a:ext cx="1473878" cy="1208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AC87CC-5BF4-4C6F-89AF-6C6773384BE8}"/>
              </a:ext>
            </a:extLst>
          </p:cNvPr>
          <p:cNvCxnSpPr>
            <a:cxnSpLocks/>
          </p:cNvCxnSpPr>
          <p:nvPr/>
        </p:nvCxnSpPr>
        <p:spPr>
          <a:xfrm>
            <a:off x="1878923" y="2823228"/>
            <a:ext cx="1264692" cy="425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0" y="20713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1A: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Current Office Holders and Positions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2005C-15DB-3CFA-7A79-B471FDB8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45" y="845526"/>
            <a:ext cx="7945582" cy="400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8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0" y="20713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1A: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Current Office Holders and Positions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73C5-9F15-0A9E-9C0B-24935FA3F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223"/>
            <a:ext cx="9144000" cy="39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>
            <a:spLocks noGrp="1"/>
          </p:cNvSpPr>
          <p:nvPr>
            <p:ph type="title"/>
          </p:nvPr>
        </p:nvSpPr>
        <p:spPr>
          <a:xfrm>
            <a:off x="0" y="20713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1A: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Current Office Holders and Positions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630F4-EF77-6F3E-9C21-6CE77FF38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01257"/>
            <a:ext cx="8077200" cy="429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96982" y="2756212"/>
            <a:ext cx="9144000" cy="1667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Welcome!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October 18, 2024</a:t>
            </a:r>
            <a:endParaRPr sz="4000" i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36" y="93503"/>
            <a:ext cx="2829128" cy="26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0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11700" y="2368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2: Seeing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 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311700" y="780864"/>
            <a:ext cx="8520600" cy="4125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Students will see a list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three boxes.  Click the left box to see the ballot.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D3D36-8554-BD90-50E0-973A97B3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25" y="1277552"/>
            <a:ext cx="6660812" cy="3865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9226B39-574B-A958-4F23-0112E1349FF6}"/>
              </a:ext>
            </a:extLst>
          </p:cNvPr>
          <p:cNvSpPr/>
          <p:nvPr/>
        </p:nvSpPr>
        <p:spPr>
          <a:xfrm rot="18774373">
            <a:off x="1279529" y="1191355"/>
            <a:ext cx="762000" cy="2424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92F9B0-C890-7F57-C249-BB61B03B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82470"/>
          </a:xfrm>
          <a:prstGeom prst="rect">
            <a:avLst/>
          </a:prstGeom>
        </p:spPr>
      </p:pic>
      <p:sp>
        <p:nvSpPr>
          <p:cNvPr id="10" name="Google Shape;174;p35">
            <a:extLst>
              <a:ext uri="{FF2B5EF4-FFF2-40B4-BE49-F238E27FC236}">
                <a16:creationId xmlns:a16="http://schemas.microsoft.com/office/drawing/2014/main" id="{D04CA5B6-79AE-301D-0962-DBF244DE2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2809" y="-9563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3: Rearching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 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44F919C-840D-8286-E525-F84DF154EC09}"/>
              </a:ext>
            </a:extLst>
          </p:cNvPr>
          <p:cNvSpPr/>
          <p:nvPr/>
        </p:nvSpPr>
        <p:spPr>
          <a:xfrm rot="7628467">
            <a:off x="2325038" y="2153877"/>
            <a:ext cx="484845" cy="24249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Google Shape;175;p35">
            <a:extLst>
              <a:ext uri="{FF2B5EF4-FFF2-40B4-BE49-F238E27FC236}">
                <a16:creationId xmlns:a16="http://schemas.microsoft.com/office/drawing/2014/main" id="{34060F67-C897-9E46-F809-3CF5B380F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78183" y="407791"/>
            <a:ext cx="7065817" cy="599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Students will see a list of elected offices on their screen. They’ll click on an office, see the candidates in that race and read a short description of the office’s responsibilities.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2605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11700" y="2368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3: Researching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 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311700" y="869982"/>
            <a:ext cx="8520600" cy="4125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AAAB-4FBE-A166-359A-80E41187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978"/>
            <a:ext cx="9144000" cy="43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11700" y="2368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3: Researching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 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311700" y="869982"/>
            <a:ext cx="8520600" cy="4125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0AAAB-4FBE-A166-359A-80E41187D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3162" y="-1405666"/>
            <a:ext cx="16847304" cy="79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7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311700" y="2666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4: Researching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99636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Once they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click on a candidate, students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will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see each candidate’s education, experience, and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their positions on different issues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7" name="Picture 1" descr="image001">
            <a:extLst>
              <a:ext uri="{FF2B5EF4-FFF2-40B4-BE49-F238E27FC236}">
                <a16:creationId xmlns:a16="http://schemas.microsoft.com/office/drawing/2014/main" id="{07B6A1D0-01E8-4A4C-8FED-9D46190E7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67" y="2399774"/>
            <a:ext cx="4714183" cy="217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" descr="image001">
            <a:extLst>
              <a:ext uri="{FF2B5EF4-FFF2-40B4-BE49-F238E27FC236}">
                <a16:creationId xmlns:a16="http://schemas.microsoft.com/office/drawing/2014/main" id="{AEF6070F-CE3F-4819-82BB-586A9F2D6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2130686"/>
            <a:ext cx="3604321" cy="243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311700" y="2963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3: Adding Candidates to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311700" y="98149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For each office, the student chooses a candidate and clicks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‘Add To My Ballot.’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Then they move on to the next office.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0" name="Google Shape;19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033879"/>
            <a:ext cx="5715000" cy="2752725"/>
          </a:xfrm>
          <a:prstGeom prst="rect">
            <a:avLst/>
          </a:prstGeom>
          <a:noFill/>
          <a:ln w="28575" cap="flat" cmpd="sng">
            <a:solidFill>
              <a:srgbClr val="00A19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00D846-3300-4BCC-9973-7E4F3BA60201}"/>
              </a:ext>
            </a:extLst>
          </p:cNvPr>
          <p:cNvSpPr/>
          <p:nvPr/>
        </p:nvSpPr>
        <p:spPr>
          <a:xfrm>
            <a:off x="4572000" y="4021873"/>
            <a:ext cx="1405054" cy="764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592391-D487-402D-9D9F-211963AF6102}"/>
              </a:ext>
            </a:extLst>
          </p:cNvPr>
          <p:cNvCxnSpPr>
            <a:cxnSpLocks/>
          </p:cNvCxnSpPr>
          <p:nvPr/>
        </p:nvCxnSpPr>
        <p:spPr>
          <a:xfrm flipH="1">
            <a:off x="6034936" y="3926121"/>
            <a:ext cx="493441" cy="23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311700" y="1848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Optional: Saving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My</a:t>
            </a: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 Ballot For Later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8"/>
          <p:cNvSpPr txBox="1">
            <a:spLocks noGrp="1"/>
          </p:cNvSpPr>
          <p:nvPr>
            <p:ph type="body" idx="1"/>
          </p:nvPr>
        </p:nvSpPr>
        <p:spPr>
          <a:xfrm>
            <a:off x="311700" y="80307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Students can choose to save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their ballot information by either creating 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 pdf or print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ing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out a list of their selections. This way they </a:t>
            </a: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don’t</a:t>
            </a: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need to remember their choices if they need more than one session to vote.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732" y="2384698"/>
            <a:ext cx="5310768" cy="2558020"/>
          </a:xfrm>
          <a:prstGeom prst="rect">
            <a:avLst/>
          </a:prstGeom>
          <a:noFill/>
          <a:ln w="28575" cap="flat" cmpd="sng">
            <a:solidFill>
              <a:srgbClr val="00A19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0" y="26976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Optional DISCUSSION: Making a Plan to Vote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311700" y="103055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Adults (voters) not only have to register and figure out the WHO of voting, they also have to plan the HOW of voting!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65399-931F-4B79-8E16-4AEBC34716A3}"/>
              </a:ext>
            </a:extLst>
          </p:cNvPr>
          <p:cNvSpPr txBox="1"/>
          <p:nvPr/>
        </p:nvSpPr>
        <p:spPr>
          <a:xfrm rot="21018987">
            <a:off x="653641" y="2432206"/>
            <a:ext cx="391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anose="020B0604020202020204" charset="0"/>
              </a:rPr>
              <a:t>Will I vote in person or by mail?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DBB20-560C-4A78-B58E-DD5887CB0B44}"/>
              </a:ext>
            </a:extLst>
          </p:cNvPr>
          <p:cNvSpPr txBox="1"/>
          <p:nvPr/>
        </p:nvSpPr>
        <p:spPr>
          <a:xfrm rot="846732">
            <a:off x="4480545" y="3116660"/>
            <a:ext cx="427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ontserrat" panose="020B0604020202020204" charset="0"/>
              </a:rPr>
              <a:t>Will I vote early or on Election Day?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3F6CB-7C84-4B46-8A95-3A055522C915}"/>
              </a:ext>
            </a:extLst>
          </p:cNvPr>
          <p:cNvSpPr txBox="1"/>
          <p:nvPr/>
        </p:nvSpPr>
        <p:spPr>
          <a:xfrm rot="21238314">
            <a:off x="2114984" y="3757984"/>
            <a:ext cx="3050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Montserrat" panose="020B0604020202020204" charset="0"/>
              </a:rPr>
              <a:t>Will I mail in my absentee ballot or drop it off?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title"/>
          </p:nvPr>
        </p:nvSpPr>
        <p:spPr>
          <a:xfrm>
            <a:off x="311700" y="2697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Step 6: </a:t>
            </a:r>
            <a:r>
              <a:rPr lang="en-US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Casting My Ballot</a:t>
            </a:r>
            <a:endParaRPr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40"/>
          <p:cNvSpPr txBox="1">
            <a:spLocks noGrp="1"/>
          </p:cNvSpPr>
          <p:nvPr>
            <p:ph type="body" idx="1"/>
          </p:nvPr>
        </p:nvSpPr>
        <p:spPr>
          <a:xfrm>
            <a:off x="311700" y="103055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Once students have completed their sample ballot, </a:t>
            </a:r>
          </a:p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latin typeface="Montserrat"/>
                <a:ea typeface="Montserrat"/>
                <a:cs typeface="Montserrat"/>
                <a:sym typeface="Montserrat"/>
              </a:rPr>
              <a:t>      they will be ready to cast their ballot at school!</a:t>
            </a:r>
            <a:endParaRPr lang="en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endParaRPr lang="en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4" name="Picture 6" descr="Free Red Checkmark, Download Free Clip Art, Free Clip Art on Clipart Library">
            <a:extLst>
              <a:ext uri="{FF2B5EF4-FFF2-40B4-BE49-F238E27FC236}">
                <a16:creationId xmlns:a16="http://schemas.microsoft.com/office/drawing/2014/main" id="{F93DCEF5-CA59-42A1-972F-1CFB8D95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53" y="1928767"/>
            <a:ext cx="2944968" cy="29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0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311700" y="3186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Dashboard</a:t>
            </a:r>
            <a:endParaRPr dirty="0"/>
          </a:p>
        </p:txBody>
      </p:sp>
      <p:sp>
        <p:nvSpPr>
          <p:cNvPr id="208" name="Google Shape;208;p36"/>
          <p:cNvSpPr txBox="1">
            <a:spLocks noGrp="1"/>
          </p:cNvSpPr>
          <p:nvPr>
            <p:ph type="body" idx="1"/>
          </p:nvPr>
        </p:nvSpPr>
        <p:spPr>
          <a:xfrm>
            <a:off x="311700" y="1103225"/>
            <a:ext cx="3881159" cy="3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" panose="020B0604020202020204" charset="0"/>
              </a:rPr>
              <a:t>Our dashboard </a:t>
            </a:r>
            <a:r>
              <a:rPr lang="en" sz="1600" dirty="0">
                <a:latin typeface="Montserrat" panose="020B0604020202020204" charset="0"/>
              </a:rPr>
              <a:t>will include results from the mock election -- and a wealth of other information! -- and will be available to educators at all participating schools. </a:t>
            </a:r>
            <a:endParaRPr sz="1600" dirty="0">
              <a:latin typeface="Montserrat" panose="020B060402020202020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 panose="020B0604020202020204" charset="0"/>
              </a:rPr>
              <a:t>We </a:t>
            </a:r>
            <a:r>
              <a:rPr lang="en-US" sz="1600" dirty="0">
                <a:latin typeface="Montserrat" panose="020B0604020202020204" charset="0"/>
              </a:rPr>
              <a:t>will also</a:t>
            </a:r>
            <a:r>
              <a:rPr lang="en" sz="1600" dirty="0">
                <a:latin typeface="Montserrat" panose="020B0604020202020204" charset="0"/>
              </a:rPr>
              <a:t> provide materials to help you understand how you can use the dashboard </a:t>
            </a:r>
            <a:r>
              <a:rPr lang="en-US" sz="1600" dirty="0">
                <a:latin typeface="Montserrat" panose="020B0604020202020204" charset="0"/>
              </a:rPr>
              <a:t>to discuss and analyze the election results with your class</a:t>
            </a:r>
            <a:r>
              <a:rPr lang="en" sz="1600" dirty="0">
                <a:latin typeface="Montserrat" panose="020B0604020202020204" charset="0"/>
              </a:rPr>
              <a:t>. </a:t>
            </a:r>
            <a:endParaRPr sz="1600" dirty="0">
              <a:latin typeface="Montserrat" panose="020B0604020202020204" charset="0"/>
            </a:endParaRPr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325" y="445034"/>
            <a:ext cx="4419000" cy="352286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6"/>
          <p:cNvSpPr txBox="1"/>
          <p:nvPr/>
        </p:nvSpPr>
        <p:spPr>
          <a:xfrm>
            <a:off x="4471325" y="4257836"/>
            <a:ext cx="3725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note that these example images use randomly generated sample numbers.</a:t>
            </a:r>
            <a:endParaRPr sz="1200" b="1" i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-1" y="1177358"/>
            <a:ext cx="91440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-Researching </a:t>
            </a:r>
            <a:r>
              <a:rPr lang="en-US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sz="3600" b="1" dirty="0" err="1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Ballot;Prepare</a:t>
            </a:r>
            <a:r>
              <a:rPr lang="en-US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Vote: our Ballot Ready </a:t>
            </a: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Voter’s</a:t>
            </a:r>
            <a:r>
              <a:rPr lang="en-US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Guide.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-Lots and Lots of Resources!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-Questions</a:t>
            </a:r>
            <a:endParaRPr sz="3600" b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90" y="39152"/>
            <a:ext cx="1047419" cy="9858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5803901" y="245824"/>
            <a:ext cx="2806699" cy="16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note that these example images use randomly generated sample numbers.</a:t>
            </a:r>
            <a:endParaRPr sz="2000" b="1" i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6E69E-A8D4-61C1-A067-62A61E41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5803901" y="245824"/>
            <a:ext cx="2806699" cy="169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note that these example images use randomly generated sample numbers.</a:t>
            </a:r>
            <a:endParaRPr sz="2000" b="1" i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70E22-B670-B361-87D1-598ACCDF9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28"/>
            <a:ext cx="5896754" cy="48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1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211025" y="900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Dashboard</a:t>
            </a:r>
            <a:endParaRPr dirty="0"/>
          </a:p>
        </p:txBody>
      </p:sp>
      <p:sp>
        <p:nvSpPr>
          <p:cNvPr id="210" name="Google Shape;210;p36"/>
          <p:cNvSpPr txBox="1"/>
          <p:nvPr/>
        </p:nvSpPr>
        <p:spPr>
          <a:xfrm>
            <a:off x="4471325" y="4257836"/>
            <a:ext cx="3725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note that these example images use randomly generated sample numbers.</a:t>
            </a:r>
            <a:endParaRPr sz="1200" b="1" i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27" name="x_Picture 1">
            <a:extLst>
              <a:ext uri="{FF2B5EF4-FFF2-40B4-BE49-F238E27FC236}">
                <a16:creationId xmlns:a16="http://schemas.microsoft.com/office/drawing/2014/main" id="{CCC1F692-67BA-A7D8-23A0-59919A79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" y="751646"/>
            <a:ext cx="8955866" cy="31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2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title"/>
          </p:nvPr>
        </p:nvSpPr>
        <p:spPr>
          <a:xfrm>
            <a:off x="211025" y="9004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Dashboard</a:t>
            </a:r>
            <a:endParaRPr dirty="0"/>
          </a:p>
        </p:txBody>
      </p:sp>
      <p:sp>
        <p:nvSpPr>
          <p:cNvPr id="210" name="Google Shape;210;p36"/>
          <p:cNvSpPr txBox="1"/>
          <p:nvPr/>
        </p:nvSpPr>
        <p:spPr>
          <a:xfrm>
            <a:off x="458125" y="4181636"/>
            <a:ext cx="3725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rgbClr val="FF0000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note that these example images use randomly generated sample numbers.</a:t>
            </a:r>
            <a:endParaRPr sz="1200" b="1" i="1" dirty="0">
              <a:solidFill>
                <a:srgbClr val="FF0000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 i="1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2050" name="x_Picture 2">
            <a:extLst>
              <a:ext uri="{FF2B5EF4-FFF2-40B4-BE49-F238E27FC236}">
                <a16:creationId xmlns:a16="http://schemas.microsoft.com/office/drawing/2014/main" id="{2E96FD90-511B-4D74-7814-0C1BF97D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047"/>
            <a:ext cx="3829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7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D50C3-C6F0-35B8-E73C-ECE72936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1" y="677402"/>
            <a:ext cx="8774278" cy="44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58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D50C3-C6F0-35B8-E73C-ECE729364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7" y="677402"/>
            <a:ext cx="8774278" cy="44660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127591" y="2571750"/>
            <a:ext cx="2601432" cy="1312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8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18" y="921010"/>
            <a:ext cx="7166776" cy="37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90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530"/>
            <a:ext cx="2860263" cy="14868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93034" y="981196"/>
            <a:ext cx="1878418" cy="280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E01E5-E6CC-9B53-38CB-309DEBBFF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493" y="1262155"/>
            <a:ext cx="6283737" cy="31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9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530"/>
            <a:ext cx="2860263" cy="14868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93034" y="981196"/>
            <a:ext cx="1878418" cy="280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E01E5-E6CC-9B53-38CB-309DEBBFF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56336" cy="46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9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1" y="746855"/>
            <a:ext cx="2860263" cy="14868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297712" y="1314349"/>
            <a:ext cx="1878418" cy="280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3E21B-5F87-E58D-8F6F-28B362265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" y="2491068"/>
            <a:ext cx="8968241" cy="23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-1" y="1177358"/>
            <a:ext cx="91440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 b="1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are </a:t>
            </a: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" sz="3600" b="1" i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 only ways!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90" y="391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0" y="746855"/>
            <a:ext cx="2032700" cy="1056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942753" y="2274039"/>
            <a:ext cx="2601432" cy="1312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6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647618"/>
            <a:ext cx="2032700" cy="1056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98716" y="1158219"/>
            <a:ext cx="1467292" cy="233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31714-8DAC-2FE8-E143-D656A53C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403" y="1779182"/>
            <a:ext cx="7001639" cy="32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65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647618"/>
            <a:ext cx="2032700" cy="1056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98716" y="1158219"/>
            <a:ext cx="1467292" cy="233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5ADEE-CC73-A4F8-E457-F9496559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" y="647618"/>
            <a:ext cx="9144000" cy="50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1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618"/>
            <a:ext cx="2032700" cy="1056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141768" y="1360967"/>
            <a:ext cx="567070" cy="194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B624D-84FC-DD1F-461B-5D4678BA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54" y="747251"/>
            <a:ext cx="7121230" cy="42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29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4" y="647618"/>
            <a:ext cx="2032700" cy="1056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85064" y="1346791"/>
            <a:ext cx="567070" cy="194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4CBD0-E49D-F25B-410F-D1023FF4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96" y="647618"/>
            <a:ext cx="7168004" cy="35178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7690732-B480-D005-EE92-5AD96F4FCDA7}"/>
                  </a:ext>
                </a:extLst>
              </p14:cNvPr>
              <p14:cNvContentPartPr/>
              <p14:nvPr/>
            </p14:nvContentPartPr>
            <p14:xfrm>
              <a:off x="2126355" y="1692047"/>
              <a:ext cx="470520" cy="37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7690732-B480-D005-EE92-5AD96F4FCD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0715" y="1620047"/>
                <a:ext cx="542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8BDB41-7BFA-AD5E-B9B2-3FDDF7446D4F}"/>
                  </a:ext>
                </a:extLst>
              </p14:cNvPr>
              <p14:cNvContentPartPr/>
              <p14:nvPr/>
            </p14:nvContentPartPr>
            <p14:xfrm>
              <a:off x="3515595" y="1851887"/>
              <a:ext cx="3800520" cy="119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8BDB41-7BFA-AD5E-B9B2-3FDDF7446D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79955" y="1779887"/>
                <a:ext cx="38721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75513A-9766-B44C-61B4-35F85D8F2B03}"/>
                  </a:ext>
                </a:extLst>
              </p14:cNvPr>
              <p14:cNvContentPartPr/>
              <p14:nvPr/>
            </p14:nvContentPartPr>
            <p14:xfrm>
              <a:off x="7889235" y="1728407"/>
              <a:ext cx="610560" cy="30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75513A-9766-B44C-61B4-35F85D8F2B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3595" y="1656407"/>
                <a:ext cx="6822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227F2EA-BFD1-2D31-B31E-BD9DCC5646AE}"/>
                  </a:ext>
                </a:extLst>
              </p14:cNvPr>
              <p14:cNvContentPartPr/>
              <p14:nvPr/>
            </p14:nvContentPartPr>
            <p14:xfrm>
              <a:off x="8675835" y="1750727"/>
              <a:ext cx="15624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227F2EA-BFD1-2D31-B31E-BD9DCC5646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40195" y="1678727"/>
                <a:ext cx="22788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312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5" y="647617"/>
            <a:ext cx="5763115" cy="29958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595426" y="3125972"/>
            <a:ext cx="1311345" cy="375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199" y="174155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200" b="0" dirty="0"/>
              <a:t>www.ymcanorth.org/locations/center_for_youth_voice/programs/students_voting/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FAFB1-974E-F308-ED79-34E6BF00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5" y="647617"/>
            <a:ext cx="5763115" cy="29958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595426" y="3125972"/>
            <a:ext cx="1311345" cy="375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7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B79F5-0853-6F66-6E40-09478F6F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08" y="627279"/>
            <a:ext cx="5394252" cy="43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88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6122-0086-1F26-9FF2-F382A1B7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20" y="616446"/>
            <a:ext cx="3044734" cy="4563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3168505" y="850126"/>
            <a:ext cx="1311345" cy="3756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8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A202A-1464-D0D3-49B9-A977B07A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17" y="725884"/>
            <a:ext cx="3271909" cy="42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48493" y="115352"/>
            <a:ext cx="9144000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“School Pictures” Style </a:t>
            </a:r>
            <a:r>
              <a:rPr lang="en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(Gym, Library, etc.)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-Single polling place; scheduled visits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-Roster: By grade, alpha order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-Election Judges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-Faculty/staff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-Students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-Community members, parents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22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A202A-1464-D0D3-49B9-A977B07A4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2416"/>
            <a:ext cx="8130362" cy="105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36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6122-0086-1F26-9FF2-F382A1B7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20" y="616446"/>
            <a:ext cx="3044734" cy="4563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3079620" y="1984264"/>
            <a:ext cx="3044734" cy="439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67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31502-9369-CC9A-5224-4D05CB5D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67" y="660112"/>
            <a:ext cx="6005461" cy="65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92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6122-0086-1F26-9FF2-F382A1B7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2" y="572700"/>
            <a:ext cx="3044734" cy="4563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3049633" y="2799426"/>
            <a:ext cx="3044734" cy="439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731D4-3C28-B7EF-3F92-3A14F56DAA1D}"/>
              </a:ext>
            </a:extLst>
          </p:cNvPr>
          <p:cNvSpPr/>
          <p:nvPr/>
        </p:nvSpPr>
        <p:spPr>
          <a:xfrm rot="20690488">
            <a:off x="-243572" y="934962"/>
            <a:ext cx="6724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Work to be done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(Let us know terms)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64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6122-0086-1F26-9FF2-F382A1B7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27" y="580234"/>
            <a:ext cx="3044734" cy="4563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2466752" y="3941136"/>
            <a:ext cx="4316819" cy="129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86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D494E-73AC-F928-5577-21A810422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686" y="0"/>
            <a:ext cx="4962336" cy="5143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7564582" y="4260760"/>
            <a:ext cx="1451000" cy="439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2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E4F9E-9352-DB93-08BF-05AEDB0A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" y="0"/>
            <a:ext cx="8520600" cy="5727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675AB-0BC4-881F-7B76-27008297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1910" y="138713"/>
            <a:ext cx="9026237" cy="572700"/>
          </a:xfrm>
        </p:spPr>
        <p:txBody>
          <a:bodyPr/>
          <a:lstStyle/>
          <a:p>
            <a:pPr marL="114300" indent="0">
              <a:buNone/>
            </a:pPr>
            <a:r>
              <a:rPr lang="en-US" sz="1600" b="0" dirty="0"/>
              <a:t>www.sos.state.mn.us/elections-voting/get-involved/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56122-0086-1F26-9FF2-F382A1B7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620" y="616446"/>
            <a:ext cx="3044734" cy="45632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5B0AF8-B235-8EF8-7787-AC3EAE7D0382}"/>
              </a:ext>
            </a:extLst>
          </p:cNvPr>
          <p:cNvSpPr/>
          <p:nvPr/>
        </p:nvSpPr>
        <p:spPr>
          <a:xfrm>
            <a:off x="3079620" y="1984264"/>
            <a:ext cx="3044734" cy="439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86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0" y="96982"/>
            <a:ext cx="8844455" cy="4891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1" indent="0" algn="ctr">
              <a:spcBef>
                <a:spcPts val="0"/>
              </a:spcBef>
              <a:buSzPts val="1800"/>
              <a:buNone/>
            </a:pPr>
            <a:r>
              <a:rPr lang="en-US" sz="72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Questions?</a:t>
            </a: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endParaRPr lang="en-US" sz="3600"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Contacts:</a:t>
            </a: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Michael, </a:t>
            </a:r>
            <a:r>
              <a:rPr lang="en-US" sz="1800" b="1" dirty="0">
                <a:solidFill>
                  <a:schemeClr val="accent5"/>
                </a:solidFill>
                <a:latin typeface="Segoe UI" panose="020B0502040204020203" pitchFamily="34" charset="0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endParaRPr lang="en-US" sz="1800" b="1" dirty="0">
              <a:solidFill>
                <a:schemeClr val="accent5"/>
              </a:solidFill>
              <a:latin typeface="Segoe UI" panose="020B0502040204020203" pitchFamily="34" charset="0"/>
              <a:sym typeface="Montserrat"/>
            </a:endParaRP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Brianne, </a:t>
            </a:r>
            <a:r>
              <a:rPr lang="en-US" sz="1800" b="1" dirty="0">
                <a:solidFill>
                  <a:srgbClr val="262626"/>
                </a:solidFill>
                <a:effectLst/>
                <a:latin typeface="Segoe UI" panose="020B0502040204020203" pitchFamily="34" charset="0"/>
                <a:hlinkClick r:id="rId4"/>
              </a:rPr>
              <a:t>brianne.leibham@ymcamn.org</a:t>
            </a:r>
            <a:r>
              <a:rPr lang="en-US" sz="1800" b="1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2800"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endParaRPr lang="en-US" sz="2000" b="1" dirty="0">
              <a:solidFill>
                <a:srgbClr val="C1272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1" indent="0" algn="ctr">
              <a:spcBef>
                <a:spcPts val="0"/>
              </a:spcBef>
              <a:buSzPts val="1800"/>
              <a:buNone/>
            </a:pPr>
            <a: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Or go MNVotes.gov or YMCAnorth.org </a:t>
            </a:r>
            <a:b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 b="1" dirty="0">
                <a:solidFill>
                  <a:srgbClr val="C1272D"/>
                </a:solidFill>
                <a:latin typeface="Montserrat"/>
                <a:ea typeface="Montserrat"/>
                <a:cs typeface="Montserrat"/>
                <a:sym typeface="Montserrat"/>
              </a:rPr>
              <a:t>and search Students Voting</a:t>
            </a: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433" y="177706"/>
            <a:ext cx="904161" cy="8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20785" y="115352"/>
            <a:ext cx="9337962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“School Pictures” Style, </a:t>
            </a:r>
            <a:r>
              <a:rPr lang="en" sz="3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Siloed</a:t>
            </a: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(by grade, etc.)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-Multiple polling places; scheduled visits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-Roster: By grade, </a:t>
            </a:r>
            <a:r>
              <a:rPr lang="en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(advisory?)</a:t>
            </a: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,alpha order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-Election Judges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-Faculty/staff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-Students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-Community members, parents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48493" y="115352"/>
            <a:ext cx="9144000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Classroom Polling Places</a:t>
            </a:r>
            <a:endParaRPr lang="en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-Simultaneous voting schoolwide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-Roster: copy of the class roster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-Election Judges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-Students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5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48493" y="115352"/>
            <a:ext cx="9144000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Counting ballots</a:t>
            </a:r>
            <a:endParaRPr lang="en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-Always two people, each separately 	        </a:t>
            </a:r>
            <a:b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counting to verify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-By polling place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-Classrooms do their count and 		    	  pass along to schoolwide count</a:t>
            </a:r>
          </a:p>
          <a:p>
            <a:pPr marL="457200" lvl="1" indent="0" algn="l"/>
            <a:r>
              <a:rPr lang="en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-Central polling places- counting party	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1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subTitle" idx="1"/>
          </p:nvPr>
        </p:nvSpPr>
        <p:spPr>
          <a:xfrm>
            <a:off x="0" y="-140957"/>
            <a:ext cx="9144000" cy="5028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19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Ways to run your vote.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700" dirty="0">
              <a:solidFill>
                <a:srgbClr val="00A19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36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REPORTING</a:t>
            </a:r>
            <a:endParaRPr lang="en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-To Students Voting: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-Link to form will be sent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-Just the Presidential race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-Entered candidate by candiate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-To the school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-Count what you ask students to vote</a:t>
            </a:r>
          </a:p>
          <a:p>
            <a:pPr marL="457200" lvl="1" indent="0" algn="l"/>
            <a:r>
              <a:rPr lang="en" sz="35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-TELL EVERYONE!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ACCCE-C308-4C9D-8558-3E38AF39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99" y="115352"/>
            <a:ext cx="1047419" cy="9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468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1534</Words>
  <Application>Microsoft Office PowerPoint</Application>
  <PresentationFormat>On-screen Show (16:9)</PresentationFormat>
  <Paragraphs>169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Montserrat</vt:lpstr>
      <vt:lpstr>Proxima Nova</vt:lpstr>
      <vt:lpstr>Arial</vt:lpstr>
      <vt:lpstr>Dreaming Outloud Script Pro</vt:lpstr>
      <vt:lpstr>Lato</vt:lpstr>
      <vt:lpstr>Didact Gothic</vt:lpstr>
      <vt:lpstr>Segoe UI</vt:lpstr>
      <vt:lpstr>Simple Light</vt:lpstr>
      <vt:lpstr>Gameday</vt:lpstr>
      <vt:lpstr>Students Voting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See, Explore, and Understand the Ballot</vt:lpstr>
      <vt:lpstr>See, Explore, and Understand the Ballot</vt:lpstr>
      <vt:lpstr>See, Explore, and Understand the Ballot</vt:lpstr>
      <vt:lpstr>The Students Voting Ballot Ready Voter’s Guide</vt:lpstr>
      <vt:lpstr>Step 1: Locating My Ballot</vt:lpstr>
      <vt:lpstr>Step 1A: Current Office Holders and Positions</vt:lpstr>
      <vt:lpstr>Step 1A: Current Office Holders and Positions</vt:lpstr>
      <vt:lpstr>Step 1A: Current Office Holders and Positions</vt:lpstr>
      <vt:lpstr>Step 1A: Current Office Holders and Positions</vt:lpstr>
      <vt:lpstr>Step 2: Seeing My Ballot </vt:lpstr>
      <vt:lpstr>Step 3: Rearching My Ballot </vt:lpstr>
      <vt:lpstr>Step 3: Researching My Ballot </vt:lpstr>
      <vt:lpstr>Step 3: Researching My Ballot </vt:lpstr>
      <vt:lpstr>Step 4: Researching My Ballot</vt:lpstr>
      <vt:lpstr>Step 3: Adding Candidates to My Ballot</vt:lpstr>
      <vt:lpstr>Optional: Saving My Ballot For Later</vt:lpstr>
      <vt:lpstr>Optional DISCUSSION: Making a Plan to Vote</vt:lpstr>
      <vt:lpstr>Step 6: Casting My Ballot</vt:lpstr>
      <vt:lpstr>Dashboard</vt:lpstr>
      <vt:lpstr>PowerPoint Presentation</vt:lpstr>
      <vt:lpstr>PowerPoint Presentation</vt:lpstr>
      <vt:lpstr>Dashboard</vt:lpstr>
      <vt:lpstr>Dashboard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BallotReady and Center for Youth Voice</dc:title>
  <dc:creator>Amy Anderson</dc:creator>
  <cp:lastModifiedBy>Wall, Michael (OSS)</cp:lastModifiedBy>
  <cp:revision>30</cp:revision>
  <dcterms:modified xsi:type="dcterms:W3CDTF">2024-10-18T16:41:48Z</dcterms:modified>
</cp:coreProperties>
</file>