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3A2677-25A2-4DFC-BE72-00D1CB5AA23B}">
  <a:tblStyle styleId="{FD3A2677-25A2-4DFC-BE72-00D1CB5AA2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post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3019ac0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73019ac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d3311f73ca59db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d3311f73ca59db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d3311f73ca59db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d3311f73ca59db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d3311f73ca59db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d3311f73ca59db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d3311f73ca59db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d3311f73ca59db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2d4b464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72d4b464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3311f73ca59db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3311f73ca59db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d3311f73ca59db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d3311f73ca59db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d3311f73ca59db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d3311f73ca59db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d3311f73ca59db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d3311f73ca59db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d3311f73ca59db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d3311f73ca59db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d3311f73ca59db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d3311f73ca59db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melby1@stolaf.ed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revisor.mn.gov/statutes/cite/201.06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sos.state.mn.us/elections-voting/get-involved/postsecondary-elections-resources/" TargetMode="External"/><Relationship Id="rId4" Type="http://schemas.openxmlformats.org/officeDocument/2006/relationships/hyperlink" Target="https://www.sos.state.mn.us/elections-voting/find-county-election-off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visor.mn.gov/statutes/cite/135A.1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sos.state.mn.us/elections-voting/get-involved/postsecondary-elections-resources/" TargetMode="External"/><Relationship Id="rId5" Type="http://schemas.openxmlformats.org/officeDocument/2006/relationships/hyperlink" Target="https://www.sos.state.mn.us/elections-voting/find-county-election-office/" TargetMode="External"/><Relationship Id="rId4" Type="http://schemas.openxmlformats.org/officeDocument/2006/relationships/hyperlink" Target="http://www.revisor.mn.gov/statutes/cite/201.06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201.06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sos.state.mn.us/elections-voting/get-involved/postsecondary-elections-resourc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evisor.mn.gov/statutes/cite/201.06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sos.state.mn.us/elections-voting/get-involved/postsecondary-elections-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visor.mn.gov/statutes/cite/201.16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sos.state.mn.us/elections-voting/get-involved/postsecondary-elections-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evisor.mn.gov/statutes/cite/201.161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sos.state.mn.us/elections-voting/get-involved/postsecondary-elections-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you’re the Campus Vote Coordinator…	</a:t>
            </a:r>
            <a:br>
              <a:rPr lang="en"/>
            </a:br>
            <a:r>
              <a:rPr lang="en"/>
              <a:t>Now what?</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b="1"/>
          </a:p>
          <a:p>
            <a:pPr marL="0" lvl="0" indent="0" algn="l" rtl="0">
              <a:spcBef>
                <a:spcPts val="0"/>
              </a:spcBef>
              <a:spcAft>
                <a:spcPts val="0"/>
              </a:spcAft>
              <a:buNone/>
            </a:pPr>
            <a:r>
              <a:rPr lang="en"/>
              <a:t>Workshop with Alyssa Melby</a:t>
            </a:r>
            <a:endParaRPr/>
          </a:p>
        </p:txBody>
      </p:sp>
      <p:pic>
        <p:nvPicPr>
          <p:cNvPr id="74" name="Google Shape;74;p13" title="Academic Civic Engagement_lockup-01.jpg"/>
          <p:cNvPicPr preferRelativeResize="0"/>
          <p:nvPr/>
        </p:nvPicPr>
        <p:blipFill>
          <a:blip r:embed="rId3">
            <a:alphaModFix/>
          </a:blip>
          <a:stretch>
            <a:fillRect/>
          </a:stretch>
        </p:blipFill>
        <p:spPr>
          <a:xfrm>
            <a:off x="2482900" y="4522825"/>
            <a:ext cx="6238875" cy="47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in 2024</a:t>
            </a:r>
            <a:endParaRPr/>
          </a:p>
        </p:txBody>
      </p:sp>
      <p:sp>
        <p:nvSpPr>
          <p:cNvPr id="134" name="Google Shape;134;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county or city </a:t>
            </a:r>
            <a:r>
              <a:rPr lang="en" b="1">
                <a:solidFill>
                  <a:srgbClr val="FF0000"/>
                </a:solidFill>
              </a:rPr>
              <a:t>must</a:t>
            </a:r>
            <a:r>
              <a:rPr lang="en"/>
              <a:t> establish a temporary voting site on campus when asked starting 1/1/25</a:t>
            </a:r>
            <a:endParaRPr/>
          </a:p>
          <a:p>
            <a:pPr marL="457200" lvl="0" indent="-342900" algn="l" rtl="0">
              <a:spcBef>
                <a:spcPts val="1200"/>
              </a:spcBef>
              <a:spcAft>
                <a:spcPts val="0"/>
              </a:spcAft>
              <a:buSzPts val="1800"/>
              <a:buChar char="●"/>
            </a:pPr>
            <a:r>
              <a:rPr lang="en"/>
              <a:t>lots of details</a:t>
            </a:r>
            <a:endParaRPr/>
          </a:p>
          <a:p>
            <a:pPr marL="457200" lvl="0" indent="-342900" algn="l" rtl="0">
              <a:spcBef>
                <a:spcPts val="0"/>
              </a:spcBef>
              <a:spcAft>
                <a:spcPts val="0"/>
              </a:spcAft>
              <a:buSzPts val="1800"/>
              <a:buChar char="●"/>
            </a:pPr>
            <a:r>
              <a:rPr lang="en"/>
              <a:t>some requirements</a:t>
            </a:r>
            <a:endParaRPr/>
          </a:p>
          <a:p>
            <a:pPr marL="457200" lvl="0" indent="-342900" algn="l" rtl="0">
              <a:spcBef>
                <a:spcPts val="0"/>
              </a:spcBef>
              <a:spcAft>
                <a:spcPts val="0"/>
              </a:spcAft>
              <a:buSzPts val="1800"/>
              <a:buChar char="●"/>
            </a:pPr>
            <a:r>
              <a:rPr lang="en"/>
              <a:t>etc.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Challenges and Questions</a:t>
            </a:r>
            <a:endParaRPr/>
          </a:p>
        </p:txBody>
      </p:sp>
      <p:sp>
        <p:nvSpPr>
          <p:cNvPr id="140" name="Google Shape;140;p23"/>
          <p:cNvSpPr txBox="1">
            <a:spLocks noGrp="1"/>
          </p:cNvSpPr>
          <p:nvPr>
            <p:ph type="body" idx="1"/>
          </p:nvPr>
        </p:nvSpPr>
        <p:spPr>
          <a:xfrm>
            <a:off x="407600" y="1530525"/>
            <a:ext cx="3683400" cy="3146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a:t>Challenges</a:t>
            </a:r>
            <a:endParaRPr sz="1800"/>
          </a:p>
          <a:p>
            <a:pPr marL="914400" lvl="1" indent="-330200" algn="l" rtl="0">
              <a:spcBef>
                <a:spcPts val="0"/>
              </a:spcBef>
              <a:spcAft>
                <a:spcPts val="0"/>
              </a:spcAft>
              <a:buSzPts val="1600"/>
              <a:buChar char="○"/>
            </a:pPr>
            <a:r>
              <a:rPr lang="en" sz="1600"/>
              <a:t>With other stakeholders named: County?SGA?</a:t>
            </a:r>
            <a:endParaRPr sz="1600"/>
          </a:p>
          <a:p>
            <a:pPr marL="914400" lvl="1" indent="-330200" algn="l" rtl="0">
              <a:spcBef>
                <a:spcPts val="0"/>
              </a:spcBef>
              <a:spcAft>
                <a:spcPts val="0"/>
              </a:spcAft>
              <a:buSzPts val="1600"/>
              <a:buChar char="○"/>
            </a:pPr>
            <a:r>
              <a:rPr lang="en" sz="1600"/>
              <a:t>Differing interpretations of MN State Statute?</a:t>
            </a:r>
            <a:endParaRPr sz="1600"/>
          </a:p>
          <a:p>
            <a:pPr marL="914400" lvl="1" indent="-330200" algn="l" rtl="0">
              <a:spcBef>
                <a:spcPts val="0"/>
              </a:spcBef>
              <a:spcAft>
                <a:spcPts val="0"/>
              </a:spcAft>
              <a:buSzPts val="1600"/>
              <a:buChar char="○"/>
            </a:pPr>
            <a:r>
              <a:rPr lang="en" sz="1600"/>
              <a:t>Infrastructure?</a:t>
            </a:r>
            <a:endParaRPr sz="1600"/>
          </a:p>
          <a:p>
            <a:pPr marL="914400" lvl="1" indent="-330200" algn="l" rtl="0">
              <a:spcBef>
                <a:spcPts val="0"/>
              </a:spcBef>
              <a:spcAft>
                <a:spcPts val="0"/>
              </a:spcAft>
              <a:buSzPts val="1600"/>
              <a:buChar char="○"/>
            </a:pPr>
            <a:r>
              <a:rPr lang="en" sz="1600"/>
              <a:t>Privacy concerns for info?</a:t>
            </a:r>
            <a:endParaRPr sz="1600"/>
          </a:p>
          <a:p>
            <a:pPr marL="457200" lvl="0" indent="-342900" algn="l" rtl="0">
              <a:spcBef>
                <a:spcPts val="0"/>
              </a:spcBef>
              <a:spcAft>
                <a:spcPts val="0"/>
              </a:spcAft>
              <a:buSzPts val="1800"/>
              <a:buChar char="●"/>
            </a:pPr>
            <a:r>
              <a:rPr lang="en" sz="1800"/>
              <a:t>What outstanding questions remain for you?</a:t>
            </a:r>
            <a:endParaRPr sz="1800"/>
          </a:p>
          <a:p>
            <a:pPr marL="914400" lvl="1" indent="-330200" algn="l" rtl="0">
              <a:spcBef>
                <a:spcPts val="0"/>
              </a:spcBef>
              <a:spcAft>
                <a:spcPts val="0"/>
              </a:spcAft>
              <a:buSzPts val="1600"/>
              <a:buChar char="○"/>
            </a:pPr>
            <a:r>
              <a:rPr lang="en" sz="1600"/>
              <a:t>Can we answer together?</a:t>
            </a:r>
            <a:endParaRPr sz="1600"/>
          </a:p>
          <a:p>
            <a:pPr marL="914400" lvl="1" indent="-330200" algn="l" rtl="0">
              <a:spcBef>
                <a:spcPts val="0"/>
              </a:spcBef>
              <a:spcAft>
                <a:spcPts val="0"/>
              </a:spcAft>
              <a:buSzPts val="1600"/>
              <a:buChar char="○"/>
            </a:pPr>
            <a:r>
              <a:rPr lang="en" sz="1600"/>
              <a:t>If not, will forward</a:t>
            </a:r>
            <a:endParaRPr sz="1600"/>
          </a:p>
        </p:txBody>
      </p:sp>
      <p:sp>
        <p:nvSpPr>
          <p:cNvPr id="141" name="Google Shape;141;p23"/>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2" name="Google Shape;142;p23"/>
          <p:cNvPicPr preferRelativeResize="0"/>
          <p:nvPr/>
        </p:nvPicPr>
        <p:blipFill rotWithShape="1">
          <a:blip r:embed="rId3">
            <a:alphaModFix/>
          </a:blip>
          <a:srcRect l="14273" r="8026"/>
          <a:stretch/>
        </p:blipFill>
        <p:spPr>
          <a:xfrm>
            <a:off x="4623925" y="1511400"/>
            <a:ext cx="4249425" cy="3076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Brainstorm: Opportunities</a:t>
            </a:r>
            <a:endParaRPr/>
          </a:p>
        </p:txBody>
      </p:sp>
      <p:sp>
        <p:nvSpPr>
          <p:cNvPr id="148" name="Google Shape;148;p24"/>
          <p:cNvSpPr txBox="1">
            <a:spLocks noGrp="1"/>
          </p:cNvSpPr>
          <p:nvPr>
            <p:ph type="body" idx="1"/>
          </p:nvPr>
        </p:nvSpPr>
        <p:spPr>
          <a:xfrm>
            <a:off x="311700" y="1152475"/>
            <a:ext cx="3528900" cy="3628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How have you or could you leverage these new laws on your campus?</a:t>
            </a:r>
            <a:br>
              <a:rPr lang="en" sz="1800"/>
            </a:br>
            <a:r>
              <a:rPr lang="en" sz="1800"/>
              <a:t> </a:t>
            </a:r>
            <a:endParaRPr sz="1800"/>
          </a:p>
          <a:p>
            <a:pPr marL="457200" lvl="0" indent="-342900" algn="l" rtl="0">
              <a:spcBef>
                <a:spcPts val="0"/>
              </a:spcBef>
              <a:spcAft>
                <a:spcPts val="0"/>
              </a:spcAft>
              <a:buSzPts val="1800"/>
              <a:buChar char="●"/>
            </a:pPr>
            <a:r>
              <a:rPr lang="en" sz="1800"/>
              <a:t>How have you or could you leverage these new laws to work </a:t>
            </a:r>
            <a:r>
              <a:rPr lang="en" sz="1800" i="1"/>
              <a:t>across</a:t>
            </a:r>
            <a:r>
              <a:rPr lang="en" sz="1800"/>
              <a:t> campuses (within or outside a higher ed system)?</a:t>
            </a:r>
            <a:endParaRPr sz="1800"/>
          </a:p>
        </p:txBody>
      </p:sp>
      <p:sp>
        <p:nvSpPr>
          <p:cNvPr id="149" name="Google Shape;149;p2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24"/>
          <p:cNvPicPr preferRelativeResize="0"/>
          <p:nvPr/>
        </p:nvPicPr>
        <p:blipFill>
          <a:blip r:embed="rId3">
            <a:alphaModFix/>
          </a:blip>
          <a:stretch>
            <a:fillRect/>
          </a:stretch>
        </p:blipFill>
        <p:spPr>
          <a:xfrm>
            <a:off x="3910650" y="1170125"/>
            <a:ext cx="5135950" cy="3209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a:t>
            </a:r>
            <a:endParaRPr/>
          </a:p>
        </p:txBody>
      </p:sp>
      <p:sp>
        <p:nvSpPr>
          <p:cNvPr id="156" name="Google Shape;156;p25"/>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lnSpcReduction="10000"/>
          </a:bodyPr>
          <a:lstStyle/>
          <a:p>
            <a:pPr marL="0" lvl="0" indent="0" algn="l" rtl="0">
              <a:spcBef>
                <a:spcPts val="0"/>
              </a:spcBef>
              <a:spcAft>
                <a:spcPts val="0"/>
              </a:spcAft>
              <a:buNone/>
            </a:pPr>
            <a:r>
              <a:rPr lang="en"/>
              <a:t>Alyssa Melby</a:t>
            </a:r>
            <a:br>
              <a:rPr lang="en"/>
            </a:br>
            <a:r>
              <a:rPr lang="en"/>
              <a:t>Program Director, Academic Civic Engagement</a:t>
            </a:r>
            <a:br>
              <a:rPr lang="en"/>
            </a:br>
            <a:r>
              <a:rPr lang="en" u="sng">
                <a:solidFill>
                  <a:schemeClr val="hlink"/>
                </a:solidFill>
                <a:hlinkClick r:id="rId3"/>
              </a:rPr>
              <a:t>melby1@stolaf.edu</a:t>
            </a:r>
            <a:endParaRPr/>
          </a:p>
          <a:p>
            <a:pPr marL="0" lvl="0" indent="0" algn="l" rtl="0">
              <a:spcBef>
                <a:spcPts val="0"/>
              </a:spcBef>
              <a:spcAft>
                <a:spcPts val="0"/>
              </a:spcAft>
              <a:buNone/>
            </a:pPr>
            <a:r>
              <a:rPr lang="en"/>
              <a:t>507-560-0044 (cell)</a:t>
            </a:r>
            <a:endParaRPr/>
          </a:p>
        </p:txBody>
      </p:sp>
      <p:pic>
        <p:nvPicPr>
          <p:cNvPr id="157" name="Google Shape;157;p25" title="Academic Civic Engagement_lockup-01.jpg"/>
          <p:cNvPicPr preferRelativeResize="0"/>
          <p:nvPr/>
        </p:nvPicPr>
        <p:blipFill>
          <a:blip r:embed="rId4">
            <a:alphaModFix/>
          </a:blip>
          <a:stretch>
            <a:fillRect/>
          </a:stretch>
        </p:blipFill>
        <p:spPr>
          <a:xfrm>
            <a:off x="2482900" y="4522825"/>
            <a:ext cx="6238875" cy="47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Goals</a:t>
            </a:r>
            <a:endParaRPr/>
          </a:p>
        </p:txBody>
      </p:sp>
      <p:sp>
        <p:nvSpPr>
          <p:cNvPr id="80" name="Google Shape;80;p1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Introductions</a:t>
            </a:r>
            <a:endParaRPr/>
          </a:p>
          <a:p>
            <a:pPr marL="457200" lvl="0" indent="-342900" algn="l" rtl="0">
              <a:spcBef>
                <a:spcPts val="0"/>
              </a:spcBef>
              <a:spcAft>
                <a:spcPts val="0"/>
              </a:spcAft>
              <a:buSzPts val="1800"/>
              <a:buChar char="●"/>
            </a:pPr>
            <a:r>
              <a:rPr lang="en"/>
              <a:t>Review the state statutes</a:t>
            </a:r>
            <a:endParaRPr/>
          </a:p>
          <a:p>
            <a:pPr marL="457200" lvl="0" indent="-342900" algn="l" rtl="0">
              <a:spcBef>
                <a:spcPts val="0"/>
              </a:spcBef>
              <a:spcAft>
                <a:spcPts val="0"/>
              </a:spcAft>
              <a:buSzPts val="1800"/>
              <a:buChar char="●"/>
            </a:pPr>
            <a:r>
              <a:rPr lang="en"/>
              <a:t>Discussion: </a:t>
            </a:r>
            <a:endParaRPr/>
          </a:p>
          <a:p>
            <a:pPr marL="914400" lvl="1" indent="-330200" algn="l" rtl="0">
              <a:spcBef>
                <a:spcPts val="0"/>
              </a:spcBef>
              <a:spcAft>
                <a:spcPts val="0"/>
              </a:spcAft>
              <a:buSzPts val="1600"/>
              <a:buChar char="○"/>
            </a:pPr>
            <a:r>
              <a:rPr lang="en" sz="1600"/>
              <a:t>Challenges and remaining questions?</a:t>
            </a:r>
            <a:endParaRPr sz="1600"/>
          </a:p>
          <a:p>
            <a:pPr marL="914400" lvl="1" indent="-330200" algn="l" rtl="0">
              <a:spcBef>
                <a:spcPts val="0"/>
              </a:spcBef>
              <a:spcAft>
                <a:spcPts val="0"/>
              </a:spcAft>
              <a:buSzPts val="1600"/>
              <a:buChar char="○"/>
            </a:pPr>
            <a:r>
              <a:rPr lang="en" sz="1600"/>
              <a:t>Opportunities on-campus and across campuses?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Introductions</a:t>
            </a:r>
            <a:endParaRPr/>
          </a:p>
        </p:txBody>
      </p:sp>
      <p:sp>
        <p:nvSpPr>
          <p:cNvPr id="86" name="Google Shape;86;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Name</a:t>
            </a:r>
            <a:endParaRPr/>
          </a:p>
          <a:p>
            <a:pPr marL="457200" lvl="0" indent="-342900" algn="l" rtl="0">
              <a:spcBef>
                <a:spcPts val="0"/>
              </a:spcBef>
              <a:spcAft>
                <a:spcPts val="0"/>
              </a:spcAft>
              <a:buSzPts val="1800"/>
              <a:buChar char="●"/>
            </a:pPr>
            <a:r>
              <a:rPr lang="en"/>
              <a:t>Pronouns (if you wish)</a:t>
            </a:r>
            <a:endParaRPr/>
          </a:p>
          <a:p>
            <a:pPr marL="457200" lvl="0" indent="-342900" algn="l" rtl="0">
              <a:spcBef>
                <a:spcPts val="0"/>
              </a:spcBef>
              <a:spcAft>
                <a:spcPts val="0"/>
              </a:spcAft>
              <a:buSzPts val="1800"/>
              <a:buChar char="●"/>
            </a:pPr>
            <a:r>
              <a:rPr lang="en"/>
              <a:t>Role @ Institution Name</a:t>
            </a:r>
            <a:endParaRPr/>
          </a:p>
          <a:p>
            <a:pPr marL="457200" lvl="0" indent="-342900" algn="l" rtl="0">
              <a:spcBef>
                <a:spcPts val="0"/>
              </a:spcBef>
              <a:spcAft>
                <a:spcPts val="0"/>
              </a:spcAft>
              <a:buSzPts val="1800"/>
              <a:buChar char="●"/>
            </a:pPr>
            <a:r>
              <a:rPr lang="en"/>
              <a:t>Are you the campus vote coordinator or here just for fun?</a:t>
            </a:r>
            <a:endParaRPr/>
          </a:p>
          <a:p>
            <a:pPr marL="457200" lvl="0" indent="-342900" algn="l" rtl="0">
              <a:spcBef>
                <a:spcPts val="0"/>
              </a:spcBef>
              <a:spcAft>
                <a:spcPts val="0"/>
              </a:spcAft>
              <a:buSzPts val="1800"/>
              <a:buChar char="●"/>
            </a:pPr>
            <a:r>
              <a:rPr lang="en"/>
              <a:t>One thing you’re looking forward to this summer!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92" name="Google Shape;92;p16"/>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171450" marR="139700" lvl="0" indent="0" algn="l" rtl="0">
                        <a:lnSpc>
                          <a:spcPct val="115000"/>
                        </a:lnSpc>
                        <a:spcBef>
                          <a:spcPts val="0"/>
                        </a:spcBef>
                        <a:spcAft>
                          <a:spcPts val="0"/>
                        </a:spcAft>
                        <a:buClr>
                          <a:schemeClr val="dk1"/>
                        </a:buClr>
                        <a:buSzPts val="1100"/>
                        <a:buFont typeface="Arial"/>
                        <a:buNone/>
                      </a:pPr>
                      <a:r>
                        <a:rPr lang="en" sz="1200" b="1">
                          <a:solidFill>
                            <a:srgbClr val="333333"/>
                          </a:solidFill>
                          <a:highlight>
                            <a:srgbClr val="FFFFFF"/>
                          </a:highlight>
                          <a:latin typeface="Lato"/>
                          <a:ea typeface="Lato"/>
                          <a:cs typeface="Lato"/>
                          <a:sym typeface="Lato"/>
                        </a:rPr>
                        <a:t>1. Written agreement for institution to provide student housing lists to the county</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Clr>
                          <a:schemeClr val="dk1"/>
                        </a:buClr>
                        <a:buSzPts val="1100"/>
                        <a:buFont typeface="Arial"/>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139700" marR="139700" lvl="0" indent="0" algn="l" rtl="0">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latin typeface="Lato"/>
                          <a:ea typeface="Lato"/>
                          <a:cs typeface="Lato"/>
                          <a:sym typeface="Lato"/>
                        </a:rPr>
                        <a:t>Submit an agreement to the county auditor no later than 60 days before the first election of the year stating that the institution will send a housing list (see below) before each election.  The agreement lasts for the rest of the calendar year.  </a:t>
                      </a:r>
                      <a:br>
                        <a:rPr lang="en" sz="1200">
                          <a:solidFill>
                            <a:srgbClr val="333333"/>
                          </a:solidFill>
                          <a:highlight>
                            <a:srgbClr val="FFFFFF"/>
                          </a:highlight>
                          <a:latin typeface="Lato"/>
                          <a:ea typeface="Lato"/>
                          <a:cs typeface="Lato"/>
                          <a:sym typeface="Lato"/>
                        </a:rPr>
                      </a:br>
                      <a:br>
                        <a:rPr lang="en" sz="1200">
                          <a:solidFill>
                            <a:srgbClr val="333333"/>
                          </a:solidFill>
                          <a:highlight>
                            <a:srgbClr val="FFFFFF"/>
                          </a:highlight>
                          <a:latin typeface="Lato"/>
                          <a:ea typeface="Lato"/>
                          <a:cs typeface="Lato"/>
                          <a:sym typeface="Lato"/>
                        </a:rPr>
                      </a:br>
                      <a:r>
                        <a:rPr lang="en" sz="1200">
                          <a:solidFill>
                            <a:srgbClr val="333333"/>
                          </a:solidFill>
                          <a:highlight>
                            <a:srgbClr val="FFFFFF"/>
                          </a:highlight>
                          <a:latin typeface="Lato"/>
                          <a:ea typeface="Lato"/>
                          <a:cs typeface="Lato"/>
                          <a:sym typeface="Lato"/>
                        </a:rPr>
                        <a:t>(Your county </a:t>
                      </a:r>
                      <a:r>
                        <a:rPr lang="en" sz="1200" b="1">
                          <a:solidFill>
                            <a:srgbClr val="FF0000"/>
                          </a:solidFill>
                          <a:highlight>
                            <a:srgbClr val="FFFFFF"/>
                          </a:highlight>
                          <a:latin typeface="Lato"/>
                          <a:ea typeface="Lato"/>
                          <a:cs typeface="Lato"/>
                          <a:sym typeface="Lato"/>
                        </a:rPr>
                        <a:t>is required</a:t>
                      </a:r>
                      <a:r>
                        <a:rPr lang="en" sz="1200">
                          <a:solidFill>
                            <a:srgbClr val="FF0000"/>
                          </a:solidFill>
                          <a:highlight>
                            <a:srgbClr val="FFFFFF"/>
                          </a:highlight>
                          <a:latin typeface="Lato"/>
                          <a:ea typeface="Lato"/>
                          <a:cs typeface="Lato"/>
                          <a:sym typeface="Lato"/>
                        </a:rPr>
                        <a:t> </a:t>
                      </a:r>
                      <a:r>
                        <a:rPr lang="en" sz="1200">
                          <a:solidFill>
                            <a:srgbClr val="333333"/>
                          </a:solidFill>
                          <a:highlight>
                            <a:srgbClr val="FFFFFF"/>
                          </a:highlight>
                          <a:latin typeface="Lato"/>
                          <a:ea typeface="Lato"/>
                          <a:cs typeface="Lato"/>
                          <a:sym typeface="Lato"/>
                        </a:rPr>
                        <a:t>to reach out to you about this agreement and the housing lists.)</a:t>
                      </a: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139700" marR="139700" lvl="0" indent="0" algn="l" rtl="0">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latin typeface="Lato"/>
                          <a:ea typeface="Lato"/>
                          <a:cs typeface="Lato"/>
                          <a:sym typeface="Lato"/>
                        </a:rPr>
                        <a:t>MN Statute: </a:t>
                      </a:r>
                      <a:r>
                        <a:rPr lang="en" sz="1200">
                          <a:solidFill>
                            <a:srgbClr val="0157AD"/>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Section 201.061, Subd. 3a, (b)</a:t>
                      </a:r>
                      <a:endParaRPr sz="1200">
                        <a:solidFill>
                          <a:srgbClr val="0157AD"/>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Clr>
                          <a:schemeClr val="dk1"/>
                        </a:buClr>
                        <a:buSzPts val="1100"/>
                        <a:buFont typeface="Arial"/>
                        <a:buNone/>
                      </a:pPr>
                      <a:r>
                        <a:rPr lang="en" sz="1200">
                          <a:solidFill>
                            <a:srgbClr val="333333"/>
                          </a:solidFill>
                          <a:highlight>
                            <a:srgbClr val="FFFFFF"/>
                          </a:highlight>
                          <a:latin typeface="Lato"/>
                          <a:ea typeface="Lato"/>
                          <a:cs typeface="Lato"/>
                          <a:sym typeface="Lato"/>
                        </a:rPr>
                        <a:t> </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Clr>
                          <a:schemeClr val="dk1"/>
                        </a:buClr>
                        <a:buSzPts val="1100"/>
                        <a:buFont typeface="Arial"/>
                        <a:buNone/>
                      </a:pPr>
                      <a:r>
                        <a:rPr lang="en" sz="1200">
                          <a:solidFill>
                            <a:srgbClr val="0157AD"/>
                          </a:solidFill>
                          <a:highlight>
                            <a:srgbClr val="FFFFFF"/>
                          </a:highlight>
                          <a:uFill>
                            <a:noFill/>
                          </a:uFill>
                          <a:latin typeface="Lato"/>
                          <a:ea typeface="Lato"/>
                          <a:cs typeface="Lato"/>
                          <a:sym typeface="Lato"/>
                          <a:hlinkClick r:id="rId4">
                            <a:extLst>
                              <a:ext uri="{A12FA001-AC4F-418D-AE19-62706E023703}">
                                <ahyp:hlinkClr xmlns:ahyp="http://schemas.microsoft.com/office/drawing/2018/hyperlinkcolor" val="tx"/>
                              </a:ext>
                            </a:extLst>
                          </a:hlinkClick>
                        </a:rPr>
                        <a:t>Contact your county</a:t>
                      </a:r>
                      <a:r>
                        <a:rPr lang="en" sz="1200">
                          <a:solidFill>
                            <a:srgbClr val="333333"/>
                          </a:solidFill>
                          <a:highlight>
                            <a:srgbClr val="FFFFFF"/>
                          </a:highlight>
                          <a:latin typeface="Lato"/>
                          <a:ea typeface="Lato"/>
                          <a:cs typeface="Lato"/>
                          <a:sym typeface="Lato"/>
                        </a:rPr>
                        <a:t> with questions on agreement format, examples, etc.</a:t>
                      </a:r>
                      <a:endParaRPr/>
                    </a:p>
                  </a:txBody>
                  <a:tcPr marL="91425" marR="91425" marT="91425" marB="91425"/>
                </a:tc>
                <a:extLst>
                  <a:ext uri="{0D108BD9-81ED-4DB2-BD59-A6C34878D82A}">
                    <a16:rowId xmlns:a16="http://schemas.microsoft.com/office/drawing/2014/main" val="10000"/>
                  </a:ext>
                </a:extLst>
              </a:tr>
            </a:tbl>
          </a:graphicData>
        </a:graphic>
      </p:graphicFrame>
      <p:sp>
        <p:nvSpPr>
          <p:cNvPr id="93" name="Google Shape;93;p16"/>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5"/>
              </a:rPr>
              <a:t>Source: https://www.sos.state.mn.us/elections-voting/get-involved/postsecondary-elections-resources/</a:t>
            </a:r>
            <a:endParaRPr sz="1200" i="1">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99" name="Google Shape;99;p17"/>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171450" marR="139700" lvl="0" indent="0" algn="l" rtl="0">
                        <a:lnSpc>
                          <a:spcPct val="115000"/>
                        </a:lnSpc>
                        <a:spcBef>
                          <a:spcPts val="0"/>
                        </a:spcBef>
                        <a:spcAft>
                          <a:spcPts val="0"/>
                        </a:spcAft>
                        <a:buNone/>
                      </a:pPr>
                      <a:r>
                        <a:rPr lang="en" sz="1200" b="1">
                          <a:solidFill>
                            <a:srgbClr val="333333"/>
                          </a:solidFill>
                          <a:highlight>
                            <a:srgbClr val="FFFFFF"/>
                          </a:highlight>
                          <a:latin typeface="Lato"/>
                          <a:ea typeface="Lato"/>
                          <a:cs typeface="Lato"/>
                          <a:sym typeface="Lato"/>
                        </a:rPr>
                        <a:t>2. Student housing list (on and some off campus) to county for each election</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139700" marR="139700" lvl="0" indent="0" algn="l" rtl="0">
                        <a:lnSpc>
                          <a:spcPct val="115000"/>
                        </a:lnSpc>
                        <a:spcBef>
                          <a:spcPts val="0"/>
                        </a:spcBef>
                        <a:spcAft>
                          <a:spcPts val="0"/>
                        </a:spcAft>
                        <a:buNone/>
                      </a:pPr>
                      <a:r>
                        <a:rPr lang="en" sz="1200">
                          <a:solidFill>
                            <a:srgbClr val="333333"/>
                          </a:solidFill>
                          <a:highlight>
                            <a:srgbClr val="FFFFFF"/>
                          </a:highlight>
                          <a:latin typeface="Lato"/>
                          <a:ea typeface="Lato"/>
                          <a:cs typeface="Lato"/>
                          <a:sym typeface="Lato"/>
                        </a:rPr>
                        <a:t>No sooner than 20 days before each election, prepare, certify, and submit a list of students in on-campus housing </a:t>
                      </a:r>
                      <a:r>
                        <a:rPr lang="en" sz="1200" b="1">
                          <a:solidFill>
                            <a:srgbClr val="FF0000"/>
                          </a:solidFill>
                          <a:highlight>
                            <a:srgbClr val="FFFFFF"/>
                          </a:highlight>
                          <a:latin typeface="Lato"/>
                          <a:ea typeface="Lato"/>
                          <a:cs typeface="Lato"/>
                          <a:sym typeface="Lato"/>
                        </a:rPr>
                        <a:t>AND</a:t>
                      </a:r>
                      <a:r>
                        <a:rPr lang="en" sz="1200">
                          <a:solidFill>
                            <a:srgbClr val="333333"/>
                          </a:solidFill>
                          <a:highlight>
                            <a:srgbClr val="FFFFFF"/>
                          </a:highlight>
                          <a:latin typeface="Lato"/>
                          <a:ea typeface="Lato"/>
                          <a:cs typeface="Lato"/>
                          <a:sym typeface="Lato"/>
                        </a:rPr>
                        <a:t> in the city/cities where campuses are located (standard for those with students accepting state aid).  Institutions with students accepting federal aid </a:t>
                      </a:r>
                      <a:r>
                        <a:rPr lang="en" sz="1200" b="1">
                          <a:solidFill>
                            <a:srgbClr val="9900FF"/>
                          </a:solidFill>
                          <a:latin typeface="Lato"/>
                          <a:ea typeface="Lato"/>
                          <a:cs typeface="Lato"/>
                          <a:sym typeface="Lato"/>
                        </a:rPr>
                        <a:t>may</a:t>
                      </a:r>
                      <a:r>
                        <a:rPr lang="en" sz="1200">
                          <a:solidFill>
                            <a:srgbClr val="333333"/>
                          </a:solidFill>
                          <a:highlight>
                            <a:srgbClr val="FFFFFF"/>
                          </a:highlight>
                          <a:latin typeface="Lato"/>
                          <a:ea typeface="Lato"/>
                          <a:cs typeface="Lato"/>
                          <a:sym typeface="Lato"/>
                        </a:rPr>
                        <a:t> expand that to students living within ten miles of campus.</a:t>
                      </a: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333333"/>
                          </a:solidFill>
                          <a:highlight>
                            <a:srgbClr val="FFFFFF"/>
                          </a:highlight>
                          <a:latin typeface="Lato"/>
                          <a:ea typeface="Lato"/>
                          <a:cs typeface="Lato"/>
                          <a:sym typeface="Lato"/>
                        </a:rPr>
                        <a:t>MN Statute: </a:t>
                      </a:r>
                      <a:r>
                        <a:rPr lang="en" sz="1200">
                          <a:solidFill>
                            <a:srgbClr val="0157AD"/>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Section 135A.17, Subd. 2</a:t>
                      </a:r>
                      <a:endParaRPr sz="1200">
                        <a:solidFill>
                          <a:srgbClr val="0157AD"/>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 </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MN Statute: </a:t>
                      </a:r>
                      <a:r>
                        <a:rPr lang="en" sz="1200">
                          <a:solidFill>
                            <a:srgbClr val="0157AD"/>
                          </a:solidFill>
                          <a:highlight>
                            <a:srgbClr val="FFFFFF"/>
                          </a:highlight>
                          <a:uFill>
                            <a:noFill/>
                          </a:uFill>
                          <a:latin typeface="Lato"/>
                          <a:ea typeface="Lato"/>
                          <a:cs typeface="Lato"/>
                          <a:sym typeface="Lato"/>
                          <a:hlinkClick r:id="rId4">
                            <a:extLst>
                              <a:ext uri="{A12FA001-AC4F-418D-AE19-62706E023703}">
                                <ahyp:hlinkClr xmlns:ahyp="http://schemas.microsoft.com/office/drawing/2018/hyperlinkcolor" val="tx"/>
                              </a:ext>
                            </a:extLst>
                          </a:hlinkClick>
                        </a:rPr>
                        <a:t>Section 201.061, Subd. 3a (d)</a:t>
                      </a:r>
                      <a:endParaRPr sz="1200">
                        <a:solidFill>
                          <a:srgbClr val="0157AD"/>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 </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0157AD"/>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Contact your county</a:t>
                      </a:r>
                      <a:r>
                        <a:rPr lang="en" sz="1200">
                          <a:solidFill>
                            <a:srgbClr val="333333"/>
                          </a:solidFill>
                          <a:highlight>
                            <a:srgbClr val="FFFFFF"/>
                          </a:highlight>
                          <a:latin typeface="Lato"/>
                          <a:ea typeface="Lato"/>
                          <a:cs typeface="Lato"/>
                          <a:sym typeface="Lato"/>
                        </a:rPr>
                        <a:t> with questions on list contents, format, etc.</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None/>
                      </a:pPr>
                      <a:endParaRPr sz="1200">
                        <a:solidFill>
                          <a:srgbClr val="333333"/>
                        </a:solidFill>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bl>
          </a:graphicData>
        </a:graphic>
      </p:graphicFrame>
      <p:sp>
        <p:nvSpPr>
          <p:cNvPr id="100" name="Google Shape;100;p17"/>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6"/>
              </a:rPr>
              <a:t>Source: https://www.sos.state.mn.us/elections-voting/get-involved/postsecondary-elections-resources/</a:t>
            </a:r>
            <a:endParaRPr sz="1200" i="1">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106" name="Google Shape;106;p18"/>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228600" marR="139700" lvl="0" indent="0" algn="l" rtl="0">
                        <a:lnSpc>
                          <a:spcPct val="115000"/>
                        </a:lnSpc>
                        <a:spcBef>
                          <a:spcPts val="0"/>
                        </a:spcBef>
                        <a:spcAft>
                          <a:spcPts val="0"/>
                        </a:spcAft>
                        <a:buNone/>
                      </a:pPr>
                      <a:r>
                        <a:rPr lang="en" sz="1200" b="1">
                          <a:solidFill>
                            <a:srgbClr val="333333"/>
                          </a:solidFill>
                          <a:highlight>
                            <a:srgbClr val="FFFFFF"/>
                          </a:highlight>
                          <a:latin typeface="Lato"/>
                          <a:ea typeface="Lato"/>
                          <a:cs typeface="Lato"/>
                          <a:sym typeface="Lato"/>
                        </a:rPr>
                        <a:t>3. Distribute voter registration forms in fall and spring</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139700" marR="139700" lvl="0" indent="0" algn="l" rtl="0">
                        <a:lnSpc>
                          <a:spcPct val="115000"/>
                        </a:lnSpc>
                        <a:spcBef>
                          <a:spcPts val="0"/>
                        </a:spcBef>
                        <a:spcAft>
                          <a:spcPts val="0"/>
                        </a:spcAft>
                        <a:buNone/>
                      </a:pPr>
                      <a:r>
                        <a:rPr lang="en" sz="1200">
                          <a:solidFill>
                            <a:srgbClr val="333333"/>
                          </a:solidFill>
                          <a:highlight>
                            <a:srgbClr val="FFFFFF"/>
                          </a:highlight>
                          <a:latin typeface="Lato"/>
                          <a:ea typeface="Lato"/>
                          <a:cs typeface="Lato"/>
                          <a:sym typeface="Lato"/>
                        </a:rPr>
                        <a:t>Provide voter registration forms to enrolled students in the fall and spring semesters.  In even years, fall forms </a:t>
                      </a:r>
                      <a:r>
                        <a:rPr lang="en" sz="1200" b="1">
                          <a:solidFill>
                            <a:srgbClr val="FF0000"/>
                          </a:solidFill>
                          <a:highlight>
                            <a:srgbClr val="FFFFFF"/>
                          </a:highlight>
                          <a:latin typeface="Lato"/>
                          <a:ea typeface="Lato"/>
                          <a:cs typeface="Lato"/>
                          <a:sym typeface="Lato"/>
                        </a:rPr>
                        <a:t>must</a:t>
                      </a:r>
                      <a:r>
                        <a:rPr lang="en" sz="1200">
                          <a:solidFill>
                            <a:srgbClr val="333333"/>
                          </a:solidFill>
                          <a:highlight>
                            <a:srgbClr val="FFFFFF"/>
                          </a:highlight>
                          <a:latin typeface="Lato"/>
                          <a:ea typeface="Lato"/>
                          <a:cs typeface="Lato"/>
                          <a:sym typeface="Lato"/>
                        </a:rPr>
                        <a:t> be delivered at least 36 days before the state general (November) election.  If the form is provided electronically, the email or text </a:t>
                      </a:r>
                      <a:r>
                        <a:rPr lang="en" sz="1200" b="1">
                          <a:solidFill>
                            <a:srgbClr val="FF0000"/>
                          </a:solidFill>
                          <a:highlight>
                            <a:srgbClr val="FFFFFF"/>
                          </a:highlight>
                          <a:latin typeface="Lato"/>
                          <a:ea typeface="Lato"/>
                          <a:cs typeface="Lato"/>
                          <a:sym typeface="Lato"/>
                        </a:rPr>
                        <a:t>mus</a:t>
                      </a:r>
                      <a:r>
                        <a:rPr lang="en" sz="1200">
                          <a:solidFill>
                            <a:srgbClr val="333333"/>
                          </a:solidFill>
                          <a:highlight>
                            <a:srgbClr val="FFFFFF"/>
                          </a:highlight>
                          <a:latin typeface="Lato"/>
                          <a:ea typeface="Lato"/>
                          <a:cs typeface="Lato"/>
                          <a:sym typeface="Lato"/>
                        </a:rPr>
                        <a:t>t be exclusively about voter registration.</a:t>
                      </a: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None/>
                      </a:pPr>
                      <a:r>
                        <a:rPr lang="en" sz="1200" u="sng">
                          <a:solidFill>
                            <a:srgbClr val="23527C"/>
                          </a:solidFill>
                          <a:highlight>
                            <a:srgbClr val="FFFFFF"/>
                          </a:highlight>
                          <a:latin typeface="Lato"/>
                          <a:ea typeface="Lato"/>
                          <a:cs typeface="Lato"/>
                          <a:sym typeface="Lato"/>
                          <a:hlinkClick r:id="rId3">
                            <a:extLst>
                              <a:ext uri="{A12FA001-AC4F-418D-AE19-62706E023703}">
                                <ahyp:hlinkClr xmlns:ahyp="http://schemas.microsoft.com/office/drawing/2018/hyperlinkcolor" val="tx"/>
                              </a:ext>
                            </a:extLst>
                          </a:hlinkClick>
                        </a:rPr>
                        <a:t>MN Statute: Section 201.0611, Subd. 1 (a)</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None/>
                      </a:pPr>
                      <a:endParaRPr sz="1200">
                        <a:solidFill>
                          <a:srgbClr val="333333"/>
                        </a:solidFill>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bl>
          </a:graphicData>
        </a:graphic>
      </p:graphicFrame>
      <p:sp>
        <p:nvSpPr>
          <p:cNvPr id="107" name="Google Shape;107;p18"/>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4"/>
              </a:rPr>
              <a:t>Source: https://www.sos.state.mn.us/elections-voting/get-involved/postsecondary-elections-resources/</a:t>
            </a:r>
            <a:endParaRPr sz="1200" i="1">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113" name="Google Shape;113;p19"/>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1317500">
                  <a:extLst>
                    <a:ext uri="{9D8B030D-6E8A-4147-A177-3AD203B41FA5}">
                      <a16:colId xmlns:a16="http://schemas.microsoft.com/office/drawing/2014/main" val="20000"/>
                    </a:ext>
                  </a:extLst>
                </a:gridCol>
                <a:gridCol w="4708300">
                  <a:extLst>
                    <a:ext uri="{9D8B030D-6E8A-4147-A177-3AD203B41FA5}">
                      <a16:colId xmlns:a16="http://schemas.microsoft.com/office/drawing/2014/main" val="20001"/>
                    </a:ext>
                  </a:extLst>
                </a:gridCol>
                <a:gridCol w="1213200">
                  <a:extLst>
                    <a:ext uri="{9D8B030D-6E8A-4147-A177-3AD203B41FA5}">
                      <a16:colId xmlns:a16="http://schemas.microsoft.com/office/drawing/2014/main" val="20002"/>
                    </a:ext>
                  </a:extLst>
                </a:gridCol>
              </a:tblGrid>
              <a:tr h="381000">
                <a:tc>
                  <a:txBody>
                    <a:bodyPr/>
                    <a:lstStyle/>
                    <a:p>
                      <a:pPr marL="0" marR="139700" lvl="0" indent="0" algn="l" rtl="0">
                        <a:lnSpc>
                          <a:spcPct val="115000"/>
                        </a:lnSpc>
                        <a:spcBef>
                          <a:spcPts val="0"/>
                        </a:spcBef>
                        <a:spcAft>
                          <a:spcPts val="0"/>
                        </a:spcAft>
                        <a:buNone/>
                      </a:pPr>
                      <a:r>
                        <a:rPr lang="en" sz="1200" b="1">
                          <a:solidFill>
                            <a:srgbClr val="333333"/>
                          </a:solidFill>
                          <a:highlight>
                            <a:srgbClr val="FFFFFF"/>
                          </a:highlight>
                          <a:latin typeface="Lato"/>
                          <a:ea typeface="Lato"/>
                          <a:cs typeface="Lato"/>
                          <a:sym typeface="Lato"/>
                        </a:rPr>
                        <a:t>4. Maintain a web page of voter/</a:t>
                      </a:r>
                      <a:br>
                        <a:rPr lang="en" sz="1200" b="1">
                          <a:solidFill>
                            <a:srgbClr val="333333"/>
                          </a:solidFill>
                          <a:highlight>
                            <a:srgbClr val="FFFFFF"/>
                          </a:highlight>
                          <a:latin typeface="Lato"/>
                          <a:ea typeface="Lato"/>
                          <a:cs typeface="Lato"/>
                          <a:sym typeface="Lato"/>
                        </a:rPr>
                      </a:br>
                      <a:r>
                        <a:rPr lang="en" sz="1200" b="1">
                          <a:solidFill>
                            <a:srgbClr val="333333"/>
                          </a:solidFill>
                          <a:highlight>
                            <a:srgbClr val="FFFFFF"/>
                          </a:highlight>
                          <a:latin typeface="Lato"/>
                          <a:ea typeface="Lato"/>
                          <a:cs typeface="Lato"/>
                          <a:sym typeface="Lato"/>
                        </a:rPr>
                        <a:t>elections information</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333333"/>
                          </a:solidFill>
                          <a:highlight>
                            <a:srgbClr val="FFFFFF"/>
                          </a:highlight>
                          <a:latin typeface="Lato"/>
                          <a:ea typeface="Lato"/>
                          <a:cs typeface="Lato"/>
                          <a:sym typeface="Lato"/>
                        </a:rPr>
                        <a:t>This page </a:t>
                      </a:r>
                      <a:r>
                        <a:rPr lang="en" sz="1200" b="1">
                          <a:solidFill>
                            <a:srgbClr val="FF0000"/>
                          </a:solidFill>
                          <a:highlight>
                            <a:srgbClr val="FFFFFF"/>
                          </a:highlight>
                          <a:latin typeface="Lato"/>
                          <a:ea typeface="Lato"/>
                          <a:cs typeface="Lato"/>
                          <a:sym typeface="Lato"/>
                        </a:rPr>
                        <a:t>must</a:t>
                      </a:r>
                      <a:r>
                        <a:rPr lang="en" sz="1200">
                          <a:solidFill>
                            <a:srgbClr val="333333"/>
                          </a:solidFill>
                          <a:highlight>
                            <a:srgbClr val="FFFFFF"/>
                          </a:highlight>
                          <a:latin typeface="Lato"/>
                          <a:ea typeface="Lato"/>
                          <a:cs typeface="Lato"/>
                          <a:sym typeface="Lato"/>
                        </a:rPr>
                        <a:t> include:</a:t>
                      </a:r>
                      <a:br>
                        <a:rPr lang="en" sz="1200">
                          <a:solidFill>
                            <a:srgbClr val="333333"/>
                          </a:solidFill>
                          <a:highlight>
                            <a:srgbClr val="FFFFFF"/>
                          </a:highlight>
                          <a:latin typeface="Lato"/>
                          <a:ea typeface="Lato"/>
                          <a:cs typeface="Lato"/>
                          <a:sym typeface="Lato"/>
                        </a:rPr>
                      </a:br>
                      <a:r>
                        <a:rPr lang="en" sz="1200">
                          <a:solidFill>
                            <a:srgbClr val="333333"/>
                          </a:solidFill>
                          <a:highlight>
                            <a:srgbClr val="FFFFFF"/>
                          </a:highlight>
                          <a:latin typeface="Lato"/>
                          <a:ea typeface="Lato"/>
                          <a:cs typeface="Lato"/>
                          <a:sym typeface="Lato"/>
                        </a:rPr>
                        <a:t>(1) resources from state and local election officials on voter registration and voting requirements including voter registration deadlines; residency requirements; acceptable methods of proving residency for same day registration, as applicable; and absentee voting options;</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(2) applicable deadlines for requesting and submitting an absentee ballot, as well as additional options for early and in-person voting, and voting on election day;</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(3) resources to help students who are registered in another state to apply for absentee ballots in that state, and may include resources from state and local election officials from that state;</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(4) the campus vote coordinator's name and contact information; </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800"/>
                        </a:spcAft>
                        <a:buNone/>
                      </a:pPr>
                      <a:r>
                        <a:rPr lang="en" sz="1200">
                          <a:solidFill>
                            <a:srgbClr val="333333"/>
                          </a:solidFill>
                          <a:highlight>
                            <a:srgbClr val="FFFFFF"/>
                          </a:highlight>
                          <a:latin typeface="Lato"/>
                          <a:ea typeface="Lato"/>
                          <a:cs typeface="Lato"/>
                          <a:sym typeface="Lato"/>
                        </a:rPr>
                        <a:t>(5) the voter engagement plan required by paragraph (b), clause (2).</a:t>
                      </a:r>
                      <a:endParaRPr/>
                    </a:p>
                  </a:txBody>
                  <a:tcPr marL="91425" marR="91425" marT="91425" marB="91425"/>
                </a:tc>
                <a:tc>
                  <a:txBody>
                    <a:bodyPr/>
                    <a:lstStyle/>
                    <a:p>
                      <a:pPr marL="0" lvl="0" indent="0" algn="l" rtl="0">
                        <a:lnSpc>
                          <a:spcPct val="115000"/>
                        </a:lnSpc>
                        <a:spcBef>
                          <a:spcPts val="0"/>
                        </a:spcBef>
                        <a:spcAft>
                          <a:spcPts val="0"/>
                        </a:spcAft>
                        <a:buNone/>
                      </a:pPr>
                      <a:r>
                        <a:rPr lang="en" sz="1200" u="sng">
                          <a:solidFill>
                            <a:srgbClr val="23527C"/>
                          </a:solidFill>
                          <a:highlight>
                            <a:srgbClr val="FFFFFF"/>
                          </a:highlight>
                          <a:latin typeface="Lato"/>
                          <a:ea typeface="Lato"/>
                          <a:cs typeface="Lato"/>
                          <a:sym typeface="Lato"/>
                          <a:hlinkClick r:id="rId3">
                            <a:extLst>
                              <a:ext uri="{A12FA001-AC4F-418D-AE19-62706E023703}">
                                <ahyp:hlinkClr xmlns:ahyp="http://schemas.microsoft.com/office/drawing/2018/hyperlinkcolor" val="tx"/>
                              </a:ext>
                            </a:extLst>
                          </a:hlinkClick>
                        </a:rPr>
                        <a:t>MN Statute: Section 201.0611, Subd. 1 (a)</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None/>
                      </a:pPr>
                      <a:endParaRPr sz="1200">
                        <a:solidFill>
                          <a:srgbClr val="333333"/>
                        </a:solidFill>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bl>
          </a:graphicData>
        </a:graphic>
      </p:graphicFrame>
      <p:sp>
        <p:nvSpPr>
          <p:cNvPr id="114" name="Google Shape;114;p19"/>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4"/>
              </a:rPr>
              <a:t>Source: https://www.sos.state.mn.us/elections-voting/get-involved/postsecondary-elections-resources/</a:t>
            </a:r>
            <a:endParaRPr sz="1200" i="1">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120" name="Google Shape;120;p20"/>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1974775">
                  <a:extLst>
                    <a:ext uri="{9D8B030D-6E8A-4147-A177-3AD203B41FA5}">
                      <a16:colId xmlns:a16="http://schemas.microsoft.com/office/drawing/2014/main" val="20000"/>
                    </a:ext>
                  </a:extLst>
                </a:gridCol>
                <a:gridCol w="3122475">
                  <a:extLst>
                    <a:ext uri="{9D8B030D-6E8A-4147-A177-3AD203B41FA5}">
                      <a16:colId xmlns:a16="http://schemas.microsoft.com/office/drawing/2014/main" val="20001"/>
                    </a:ext>
                  </a:extLst>
                </a:gridCol>
                <a:gridCol w="2141750">
                  <a:extLst>
                    <a:ext uri="{9D8B030D-6E8A-4147-A177-3AD203B41FA5}">
                      <a16:colId xmlns:a16="http://schemas.microsoft.com/office/drawing/2014/main" val="20002"/>
                    </a:ext>
                  </a:extLst>
                </a:gridCol>
              </a:tblGrid>
              <a:tr h="381000">
                <a:tc>
                  <a:txBody>
                    <a:bodyPr/>
                    <a:lstStyle/>
                    <a:p>
                      <a:pPr marL="0" marR="139700" lvl="0" indent="0" algn="l" rtl="0">
                        <a:lnSpc>
                          <a:spcPct val="115000"/>
                        </a:lnSpc>
                        <a:spcBef>
                          <a:spcPts val="0"/>
                        </a:spcBef>
                        <a:spcAft>
                          <a:spcPts val="0"/>
                        </a:spcAft>
                        <a:buNone/>
                      </a:pPr>
                      <a:r>
                        <a:rPr lang="en" sz="1200" b="1">
                          <a:solidFill>
                            <a:srgbClr val="333333"/>
                          </a:solidFill>
                          <a:highlight>
                            <a:srgbClr val="FFFFFF"/>
                          </a:highlight>
                          <a:latin typeface="Lato"/>
                          <a:ea typeface="Lato"/>
                          <a:cs typeface="Lato"/>
                          <a:sym typeface="Lato"/>
                        </a:rPr>
                        <a:t>5. Appoint a Campus Vote Coordinator</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333333"/>
                          </a:solidFill>
                          <a:highlight>
                            <a:srgbClr val="FFFFFF"/>
                          </a:highlight>
                          <a:latin typeface="Lato"/>
                          <a:ea typeface="Lato"/>
                          <a:cs typeface="Lato"/>
                          <a:sym typeface="Lato"/>
                        </a:rPr>
                        <a:t>The appointed staff person </a:t>
                      </a:r>
                      <a:r>
                        <a:rPr lang="en" sz="1200" b="1">
                          <a:solidFill>
                            <a:srgbClr val="FF0000"/>
                          </a:solidFill>
                          <a:highlight>
                            <a:srgbClr val="FFFFFF"/>
                          </a:highlight>
                          <a:latin typeface="Lato"/>
                          <a:ea typeface="Lato"/>
                          <a:cs typeface="Lato"/>
                          <a:sym typeface="Lato"/>
                        </a:rPr>
                        <a:t>must:</a:t>
                      </a:r>
                      <a:endParaRPr sz="1200" b="1">
                        <a:solidFill>
                          <a:srgbClr val="FF0000"/>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200">
                          <a:solidFill>
                            <a:srgbClr val="333333"/>
                          </a:solidFill>
                          <a:highlight>
                            <a:srgbClr val="FFFFFF"/>
                          </a:highlight>
                          <a:latin typeface="Lato"/>
                          <a:ea typeface="Lato"/>
                          <a:cs typeface="Lato"/>
                          <a:sym typeface="Lato"/>
                        </a:rPr>
                        <a:t>(1) ensure the institution complies with these requirements</a:t>
                      </a:r>
                      <a:endParaRPr sz="1200">
                        <a:solidFill>
                          <a:srgbClr val="333333"/>
                        </a:solidFill>
                        <a:highlight>
                          <a:srgbClr val="FFFFFF"/>
                        </a:highlight>
                        <a:latin typeface="Lato"/>
                        <a:ea typeface="Lato"/>
                        <a:cs typeface="Lato"/>
                        <a:sym typeface="Lato"/>
                      </a:endParaRPr>
                    </a:p>
                    <a:p>
                      <a:pPr marL="0" lvl="0" indent="0" algn="l" rtl="0">
                        <a:lnSpc>
                          <a:spcPct val="115000"/>
                        </a:lnSpc>
                        <a:spcBef>
                          <a:spcPts val="800"/>
                        </a:spcBef>
                        <a:spcAft>
                          <a:spcPts val="800"/>
                        </a:spcAft>
                        <a:buNone/>
                      </a:pPr>
                      <a:r>
                        <a:rPr lang="en" sz="1200">
                          <a:solidFill>
                            <a:srgbClr val="333333"/>
                          </a:solidFill>
                          <a:highlight>
                            <a:srgbClr val="FFFFFF"/>
                          </a:highlight>
                          <a:latin typeface="Lato"/>
                          <a:ea typeface="Lato"/>
                          <a:cs typeface="Lato"/>
                          <a:sym typeface="Lato"/>
                        </a:rPr>
                        <a:t>(2) consult with the campus student association (see #6)</a:t>
                      </a:r>
                      <a:endParaRPr sz="1200">
                        <a:solidFill>
                          <a:srgbClr val="333333"/>
                        </a:solidFill>
                        <a:highlight>
                          <a:srgbClr val="FFFFFF"/>
                        </a:highlight>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0157AD"/>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MN Statute 201.1611 Subd. 3 (b)</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None/>
                      </a:pPr>
                      <a:endParaRPr sz="1200">
                        <a:solidFill>
                          <a:srgbClr val="333333"/>
                        </a:solidFill>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81000">
                <a:tc>
                  <a:txBody>
                    <a:bodyPr/>
                    <a:lstStyle/>
                    <a:p>
                      <a:pPr marL="0" marR="139700" lvl="0" indent="0" algn="l" rtl="0">
                        <a:lnSpc>
                          <a:spcPct val="115000"/>
                        </a:lnSpc>
                        <a:spcBef>
                          <a:spcPts val="0"/>
                        </a:spcBef>
                        <a:spcAft>
                          <a:spcPts val="800"/>
                        </a:spcAft>
                        <a:buNone/>
                      </a:pPr>
                      <a:r>
                        <a:rPr lang="en" sz="1200" b="1">
                          <a:solidFill>
                            <a:srgbClr val="333333"/>
                          </a:solidFill>
                          <a:highlight>
                            <a:srgbClr val="FFFFFF"/>
                          </a:highlight>
                          <a:latin typeface="Lato"/>
                          <a:ea typeface="Lato"/>
                          <a:cs typeface="Lato"/>
                          <a:sym typeface="Lato"/>
                        </a:rPr>
                        <a:t>6. Get student government input on voter registration and elections engagement plans.</a:t>
                      </a:r>
                      <a:endParaRPr sz="1200" b="1">
                        <a:solidFill>
                          <a:srgbClr val="333333"/>
                        </a:solidFill>
                        <a:highlight>
                          <a:srgbClr val="FFFFFF"/>
                        </a:highlight>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800"/>
                        </a:spcAft>
                        <a:buNone/>
                      </a:pPr>
                      <a:r>
                        <a:rPr lang="en" sz="1200">
                          <a:solidFill>
                            <a:srgbClr val="333333"/>
                          </a:solidFill>
                          <a:highlight>
                            <a:srgbClr val="FFFFFF"/>
                          </a:highlight>
                          <a:latin typeface="Lato"/>
                          <a:ea typeface="Lato"/>
                          <a:cs typeface="Lato"/>
                          <a:sym typeface="Lato"/>
                        </a:rPr>
                        <a:t>Student government</a:t>
                      </a:r>
                      <a:r>
                        <a:rPr lang="en" sz="1200" b="1">
                          <a:solidFill>
                            <a:srgbClr val="FF0000"/>
                          </a:solidFill>
                          <a:highlight>
                            <a:srgbClr val="FFFFFF"/>
                          </a:highlight>
                          <a:latin typeface="Lato"/>
                          <a:ea typeface="Lato"/>
                          <a:cs typeface="Lato"/>
                          <a:sym typeface="Lato"/>
                        </a:rPr>
                        <a:t> must</a:t>
                      </a:r>
                      <a:r>
                        <a:rPr lang="en" sz="1200">
                          <a:solidFill>
                            <a:srgbClr val="333333"/>
                          </a:solidFill>
                          <a:highlight>
                            <a:srgbClr val="FFFFFF"/>
                          </a:highlight>
                          <a:latin typeface="Lato"/>
                          <a:ea typeface="Lato"/>
                          <a:cs typeface="Lato"/>
                          <a:sym typeface="Lato"/>
                        </a:rPr>
                        <a:t> be included in developing the voter engagement plan (which identifies goals and activities, resources to accomplish the identified goals and activities, and individual or key departments responsible for executing the identified goals and activities).</a:t>
                      </a:r>
                      <a:endParaRPr sz="1200">
                        <a:solidFill>
                          <a:srgbClr val="333333"/>
                        </a:solidFill>
                        <a:highlight>
                          <a:srgbClr val="FFFFFF"/>
                        </a:highlight>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800"/>
                        </a:spcAft>
                        <a:buNone/>
                      </a:pPr>
                      <a:r>
                        <a:rPr lang="en" sz="1200">
                          <a:solidFill>
                            <a:srgbClr val="0157AD"/>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MN Statute 201.1611 Subd. 3 (b)</a:t>
                      </a:r>
                      <a:endParaRPr sz="1200">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sp>
        <p:nvSpPr>
          <p:cNvPr id="121" name="Google Shape;121;p20"/>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4"/>
              </a:rPr>
              <a:t>Source: https://www.sos.state.mn.us/elections-voting/get-involved/postsecondary-elections-resources/</a:t>
            </a:r>
            <a:endParaRPr sz="1200" i="1">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what do the statutes actually say?</a:t>
            </a:r>
            <a:endParaRPr/>
          </a:p>
        </p:txBody>
      </p:sp>
      <p:graphicFrame>
        <p:nvGraphicFramePr>
          <p:cNvPr id="127" name="Google Shape;127;p21"/>
          <p:cNvGraphicFramePr/>
          <p:nvPr/>
        </p:nvGraphicFramePr>
        <p:xfrm>
          <a:off x="952500" y="1157875"/>
          <a:ext cx="3000000" cy="3000000"/>
        </p:xfrm>
        <a:graphic>
          <a:graphicData uri="http://schemas.openxmlformats.org/drawingml/2006/table">
            <a:tbl>
              <a:tblPr>
                <a:noFill/>
                <a:tableStyleId>{FD3A2677-25A2-4DFC-BE72-00D1CB5AA23B}</a:tableStyleId>
              </a:tblPr>
              <a:tblGrid>
                <a:gridCol w="1974775">
                  <a:extLst>
                    <a:ext uri="{9D8B030D-6E8A-4147-A177-3AD203B41FA5}">
                      <a16:colId xmlns:a16="http://schemas.microsoft.com/office/drawing/2014/main" val="20000"/>
                    </a:ext>
                  </a:extLst>
                </a:gridCol>
                <a:gridCol w="3122475">
                  <a:extLst>
                    <a:ext uri="{9D8B030D-6E8A-4147-A177-3AD203B41FA5}">
                      <a16:colId xmlns:a16="http://schemas.microsoft.com/office/drawing/2014/main" val="20001"/>
                    </a:ext>
                  </a:extLst>
                </a:gridCol>
                <a:gridCol w="2141750">
                  <a:extLst>
                    <a:ext uri="{9D8B030D-6E8A-4147-A177-3AD203B41FA5}">
                      <a16:colId xmlns:a16="http://schemas.microsoft.com/office/drawing/2014/main" val="20002"/>
                    </a:ext>
                  </a:extLst>
                </a:gridCol>
              </a:tblGrid>
              <a:tr h="381000">
                <a:tc>
                  <a:txBody>
                    <a:bodyPr/>
                    <a:lstStyle/>
                    <a:p>
                      <a:pPr marL="0" marR="139700" lvl="0" indent="0" algn="l" rtl="0">
                        <a:lnSpc>
                          <a:spcPct val="115000"/>
                        </a:lnSpc>
                        <a:spcBef>
                          <a:spcPts val="0"/>
                        </a:spcBef>
                        <a:spcAft>
                          <a:spcPts val="0"/>
                        </a:spcAft>
                        <a:buNone/>
                      </a:pPr>
                      <a:r>
                        <a:rPr lang="en" sz="1200" b="1">
                          <a:solidFill>
                            <a:srgbClr val="333333"/>
                          </a:solidFill>
                          <a:highlight>
                            <a:srgbClr val="FFFFFF"/>
                          </a:highlight>
                          <a:latin typeface="Lato"/>
                          <a:ea typeface="Lato"/>
                          <a:cs typeface="Lato"/>
                          <a:sym typeface="Lato"/>
                        </a:rPr>
                        <a:t>7. Submit annual campus voter engagement report/plan by November 30.</a:t>
                      </a:r>
                      <a:endParaRPr sz="1200" b="1">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0"/>
                        </a:spcAft>
                        <a:buNone/>
                      </a:pPr>
                      <a:endParaRPr sz="1200">
                        <a:solidFill>
                          <a:srgbClr val="333333"/>
                        </a:solidFill>
                        <a:highlight>
                          <a:srgbClr val="FFFFFF"/>
                        </a:highlight>
                        <a:latin typeface="Lato"/>
                        <a:ea typeface="Lato"/>
                        <a:cs typeface="Lato"/>
                        <a:sym typeface="Lato"/>
                      </a:endParaRPr>
                    </a:p>
                    <a:p>
                      <a:pPr marL="0" lvl="0" indent="0" algn="l" rtl="0">
                        <a:spcBef>
                          <a:spcPts val="800"/>
                        </a:spcBef>
                        <a:spcAft>
                          <a:spcPts val="0"/>
                        </a:spcAft>
                        <a:buNone/>
                      </a:pPr>
                      <a:endParaRPr/>
                    </a:p>
                  </a:txBody>
                  <a:tcPr marL="91425" marR="91425" marT="91425" marB="91425"/>
                </a:tc>
                <a:tc>
                  <a:txBody>
                    <a:bodyPr/>
                    <a:lstStyle/>
                    <a:p>
                      <a:pPr marL="0" lvl="0" indent="0" algn="l" rtl="0">
                        <a:lnSpc>
                          <a:spcPct val="115000"/>
                        </a:lnSpc>
                        <a:spcBef>
                          <a:spcPts val="0"/>
                        </a:spcBef>
                        <a:spcAft>
                          <a:spcPts val="800"/>
                        </a:spcAft>
                        <a:buNone/>
                      </a:pPr>
                      <a:r>
                        <a:rPr lang="en" sz="1200">
                          <a:solidFill>
                            <a:srgbClr val="333333"/>
                          </a:solidFill>
                          <a:highlight>
                            <a:srgbClr val="FFFFFF"/>
                          </a:highlight>
                          <a:latin typeface="Lato"/>
                          <a:ea typeface="Lato"/>
                          <a:cs typeface="Lato"/>
                          <a:sym typeface="Lato"/>
                        </a:rPr>
                        <a:t>This document outlines the efforts in voter engagement over the past year (including at least '...how and when registration forms distributed and the voter engagement plan under Subd. 3, paragraph (b), clause (2)' which is referenced in #6 above).  </a:t>
                      </a:r>
                      <a:br>
                        <a:rPr lang="en" sz="1200">
                          <a:solidFill>
                            <a:srgbClr val="333333"/>
                          </a:solidFill>
                          <a:highlight>
                            <a:srgbClr val="FFFFFF"/>
                          </a:highlight>
                          <a:latin typeface="Lato"/>
                          <a:ea typeface="Lato"/>
                          <a:cs typeface="Lato"/>
                          <a:sym typeface="Lato"/>
                        </a:rPr>
                      </a:br>
                      <a:br>
                        <a:rPr lang="en" sz="1200">
                          <a:solidFill>
                            <a:srgbClr val="333333"/>
                          </a:solidFill>
                          <a:highlight>
                            <a:srgbClr val="FFFFFF"/>
                          </a:highlight>
                          <a:latin typeface="Lato"/>
                          <a:ea typeface="Lato"/>
                          <a:cs typeface="Lato"/>
                          <a:sym typeface="Lato"/>
                        </a:rPr>
                      </a:br>
                      <a:r>
                        <a:rPr lang="en" sz="1200">
                          <a:solidFill>
                            <a:srgbClr val="333333"/>
                          </a:solidFill>
                          <a:highlight>
                            <a:srgbClr val="FFFFFF"/>
                          </a:highlight>
                          <a:latin typeface="Lato"/>
                          <a:ea typeface="Lato"/>
                          <a:cs typeface="Lato"/>
                          <a:sym typeface="Lato"/>
                        </a:rPr>
                        <a:t>Plans </a:t>
                      </a:r>
                      <a:r>
                        <a:rPr lang="en" sz="1200" b="1">
                          <a:solidFill>
                            <a:srgbClr val="9900FF"/>
                          </a:solidFill>
                          <a:highlight>
                            <a:srgbClr val="FFFFFF"/>
                          </a:highlight>
                          <a:latin typeface="Lato"/>
                          <a:ea typeface="Lato"/>
                          <a:cs typeface="Lato"/>
                          <a:sym typeface="Lato"/>
                        </a:rPr>
                        <a:t>may</a:t>
                      </a:r>
                      <a:r>
                        <a:rPr lang="en" sz="1200">
                          <a:solidFill>
                            <a:srgbClr val="333333"/>
                          </a:solidFill>
                          <a:highlight>
                            <a:srgbClr val="FFFFFF"/>
                          </a:highlight>
                          <a:latin typeface="Lato"/>
                          <a:ea typeface="Lato"/>
                          <a:cs typeface="Lato"/>
                          <a:sym typeface="Lato"/>
                        </a:rPr>
                        <a:t> also include information about methods that were effective in increasing student registrations. </a:t>
                      </a:r>
                      <a:br>
                        <a:rPr lang="en" sz="1200">
                          <a:solidFill>
                            <a:srgbClr val="333333"/>
                          </a:solidFill>
                          <a:highlight>
                            <a:srgbClr val="FFFFFF"/>
                          </a:highlight>
                          <a:latin typeface="Lato"/>
                          <a:ea typeface="Lato"/>
                          <a:cs typeface="Lato"/>
                          <a:sym typeface="Lato"/>
                        </a:rPr>
                      </a:br>
                      <a:br>
                        <a:rPr lang="en" sz="1200">
                          <a:solidFill>
                            <a:srgbClr val="333333"/>
                          </a:solidFill>
                          <a:highlight>
                            <a:srgbClr val="FFFFFF"/>
                          </a:highlight>
                          <a:latin typeface="Lato"/>
                          <a:ea typeface="Lato"/>
                          <a:cs typeface="Lato"/>
                          <a:sym typeface="Lato"/>
                        </a:rPr>
                      </a:br>
                      <a:r>
                        <a:rPr lang="en" sz="1200">
                          <a:solidFill>
                            <a:srgbClr val="333333"/>
                          </a:solidFill>
                          <a:highlight>
                            <a:srgbClr val="FFFFFF"/>
                          </a:highlight>
                          <a:latin typeface="Lato"/>
                          <a:ea typeface="Lato"/>
                          <a:cs typeface="Lato"/>
                          <a:sym typeface="Lato"/>
                        </a:rPr>
                        <a:t>The Secretary of State reports to the legislature every year on these plans and outcomes, including best practices and innovative methods that were most effective. </a:t>
                      </a:r>
                      <a:endParaRPr sz="1200">
                        <a:solidFill>
                          <a:srgbClr val="333333"/>
                        </a:solidFill>
                        <a:highlight>
                          <a:srgbClr val="FFFFFF"/>
                        </a:highlight>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0157AD"/>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MN Statute 201.061 Subd. 1 (d)</a:t>
                      </a:r>
                      <a:endParaRPr sz="1200">
                        <a:solidFill>
                          <a:srgbClr val="333333"/>
                        </a:solidFill>
                        <a:highlight>
                          <a:srgbClr val="FFFFFF"/>
                        </a:highlight>
                        <a:latin typeface="Lato"/>
                        <a:ea typeface="Lato"/>
                        <a:cs typeface="Lato"/>
                        <a:sym typeface="Lato"/>
                      </a:endParaRPr>
                    </a:p>
                    <a:p>
                      <a:pPr marL="139700" marR="139700" lvl="0" indent="0" algn="l" rtl="0">
                        <a:lnSpc>
                          <a:spcPct val="115000"/>
                        </a:lnSpc>
                        <a:spcBef>
                          <a:spcPts val="800"/>
                        </a:spcBef>
                        <a:spcAft>
                          <a:spcPts val="800"/>
                        </a:spcAft>
                        <a:buNone/>
                      </a:pPr>
                      <a:endParaRPr sz="1200">
                        <a:solidFill>
                          <a:srgbClr val="333333"/>
                        </a:solidFill>
                        <a:highlight>
                          <a:srgbClr val="FFFFFF"/>
                        </a:highlight>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bl>
          </a:graphicData>
        </a:graphic>
      </p:graphicFrame>
      <p:sp>
        <p:nvSpPr>
          <p:cNvPr id="128" name="Google Shape;128;p21"/>
          <p:cNvSpPr txBox="1"/>
          <p:nvPr/>
        </p:nvSpPr>
        <p:spPr>
          <a:xfrm>
            <a:off x="992300" y="4674000"/>
            <a:ext cx="7198800" cy="3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u="sng">
                <a:solidFill>
                  <a:schemeClr val="hlink"/>
                </a:solidFill>
                <a:hlinkClick r:id="rId4"/>
              </a:rPr>
              <a:t>Source: https://www.sos.state.mn.us/elections-voting/get-involved/postsecondary-elections-resources/</a:t>
            </a:r>
            <a:endParaRPr sz="1200" i="1">
              <a:solidFill>
                <a:schemeClr val="dk2"/>
              </a:solidFill>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On-screen Show (16:9)</PresentationFormat>
  <Paragraphs>81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Lato</vt:lpstr>
      <vt:lpstr>Raleway</vt:lpstr>
      <vt:lpstr>Swiss</vt:lpstr>
      <vt:lpstr>So you’re the Campus Vote Coordinator…  Now what?</vt:lpstr>
      <vt:lpstr>Goals</vt:lpstr>
      <vt:lpstr>Introductions</vt:lpstr>
      <vt:lpstr>So what do the statutes actually say?</vt:lpstr>
      <vt:lpstr>So what do the statutes actually say?</vt:lpstr>
      <vt:lpstr>So what do the statutes actually say?</vt:lpstr>
      <vt:lpstr>So what do the statutes actually say?</vt:lpstr>
      <vt:lpstr>So what do the statutes actually say?</vt:lpstr>
      <vt:lpstr>So what do the statutes actually say?</vt:lpstr>
      <vt:lpstr>*NEW* in 2024</vt:lpstr>
      <vt:lpstr>Discussion: Challenges and Questions</vt:lpstr>
      <vt:lpstr>Brainstorm: Opportunities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you’re the Campus Vote Coordinator…  Now what?</dc:title>
  <dc:creator>Michael Wall</dc:creator>
  <cp:lastModifiedBy>Wall, Michael (OSS)</cp:lastModifiedBy>
  <cp:revision>1</cp:revision>
  <dcterms:modified xsi:type="dcterms:W3CDTF">2024-06-24T21:18:01Z</dcterms:modified>
</cp:coreProperties>
</file>