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4"/>
  </p:sldMasterIdLst>
  <p:notesMasterIdLst>
    <p:notesMasterId r:id="rId44"/>
  </p:notesMasterIdLst>
  <p:handoutMasterIdLst>
    <p:handoutMasterId r:id="rId45"/>
  </p:handoutMasterIdLst>
  <p:sldIdLst>
    <p:sldId id="327" r:id="rId5"/>
    <p:sldId id="328" r:id="rId6"/>
    <p:sldId id="362" r:id="rId7"/>
    <p:sldId id="330" r:id="rId8"/>
    <p:sldId id="329" r:id="rId9"/>
    <p:sldId id="331" r:id="rId10"/>
    <p:sldId id="332" r:id="rId11"/>
    <p:sldId id="335" r:id="rId12"/>
    <p:sldId id="336" r:id="rId13"/>
    <p:sldId id="337" r:id="rId14"/>
    <p:sldId id="338" r:id="rId15"/>
    <p:sldId id="339" r:id="rId16"/>
    <p:sldId id="340" r:id="rId17"/>
    <p:sldId id="341" r:id="rId18"/>
    <p:sldId id="342" r:id="rId19"/>
    <p:sldId id="343" r:id="rId20"/>
    <p:sldId id="363" r:id="rId21"/>
    <p:sldId id="364" r:id="rId22"/>
    <p:sldId id="344" r:id="rId23"/>
    <p:sldId id="345" r:id="rId24"/>
    <p:sldId id="346" r:id="rId25"/>
    <p:sldId id="347" r:id="rId26"/>
    <p:sldId id="333" r:id="rId27"/>
    <p:sldId id="334" r:id="rId28"/>
    <p:sldId id="349" r:id="rId29"/>
    <p:sldId id="348" r:id="rId30"/>
    <p:sldId id="350" r:id="rId31"/>
    <p:sldId id="351" r:id="rId32"/>
    <p:sldId id="353" r:id="rId33"/>
    <p:sldId id="352" r:id="rId34"/>
    <p:sldId id="356" r:id="rId35"/>
    <p:sldId id="357" r:id="rId36"/>
    <p:sldId id="355" r:id="rId37"/>
    <p:sldId id="358" r:id="rId38"/>
    <p:sldId id="359" r:id="rId39"/>
    <p:sldId id="354" r:id="rId40"/>
    <p:sldId id="361" r:id="rId41"/>
    <p:sldId id="360" r:id="rId42"/>
    <p:sldId id="324" r:id="rId43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userDrawn="1">
          <p15:clr>
            <a:srgbClr val="A4A3A4"/>
          </p15:clr>
        </p15:guide>
        <p15:guide id="2" pos="456" userDrawn="1">
          <p15:clr>
            <a:srgbClr val="A4A3A4"/>
          </p15:clr>
        </p15:guide>
        <p15:guide id="3" orient="horz" pos="2616" userDrawn="1">
          <p15:clr>
            <a:srgbClr val="A4A3A4"/>
          </p15:clr>
        </p15:guide>
        <p15:guide id="4" orient="horz" pos="3264" userDrawn="1">
          <p15:clr>
            <a:srgbClr val="A4A3A4"/>
          </p15:clr>
        </p15:guide>
        <p15:guide id="5" pos="6912" userDrawn="1">
          <p15:clr>
            <a:srgbClr val="A4A3A4"/>
          </p15:clr>
        </p15:guide>
        <p15:guide id="6" orient="horz" pos="2136" userDrawn="1">
          <p15:clr>
            <a:srgbClr val="A4A3A4"/>
          </p15:clr>
        </p15:guide>
        <p15:guide id="7" orient="horz" pos="4008" userDrawn="1">
          <p15:clr>
            <a:srgbClr val="A4A3A4"/>
          </p15:clr>
        </p15:guide>
        <p15:guide id="8" orient="horz" pos="1152" userDrawn="1">
          <p15:clr>
            <a:srgbClr val="A4A3A4"/>
          </p15:clr>
        </p15:guide>
        <p15:guide id="9" orient="horz" pos="2352" userDrawn="1">
          <p15:clr>
            <a:srgbClr val="A4A3A4"/>
          </p15:clr>
        </p15:guide>
        <p15:guide id="10" orient="horz" pos="1512" userDrawn="1">
          <p15:clr>
            <a:srgbClr val="A4A3A4"/>
          </p15:clr>
        </p15:guide>
        <p15:guide id="11" pos="7680" userDrawn="1">
          <p15:clr>
            <a:srgbClr val="A4A3A4"/>
          </p15:clr>
        </p15:guide>
        <p15:guide id="12" pos="6696" userDrawn="1">
          <p15:clr>
            <a:srgbClr val="A4A3A4"/>
          </p15:clr>
        </p15:guide>
        <p15:guide id="13" pos="1008" userDrawn="1">
          <p15:clr>
            <a:srgbClr val="A4A3A4"/>
          </p15:clr>
        </p15:guide>
        <p15:guide id="14" pos="1584" userDrawn="1">
          <p15:clr>
            <a:srgbClr val="A4A3A4"/>
          </p15:clr>
        </p15:guide>
        <p15:guide id="15" pos="2136" userDrawn="1">
          <p15:clr>
            <a:srgbClr val="A4A3A4"/>
          </p15:clr>
        </p15:guide>
        <p15:guide id="16" pos="2760" userDrawn="1">
          <p15:clr>
            <a:srgbClr val="A4A3A4"/>
          </p15:clr>
        </p15:guide>
        <p15:guide id="17" pos="3288" userDrawn="1">
          <p15:clr>
            <a:srgbClr val="A4A3A4"/>
          </p15:clr>
        </p15:guide>
        <p15:guide id="18" pos="4032" userDrawn="1">
          <p15:clr>
            <a:srgbClr val="A4A3A4"/>
          </p15:clr>
        </p15:guide>
        <p15:guide id="19" pos="4392" userDrawn="1">
          <p15:clr>
            <a:srgbClr val="A4A3A4"/>
          </p15:clr>
        </p15:guide>
        <p15:guide id="20" pos="4944" userDrawn="1">
          <p15:clr>
            <a:srgbClr val="A4A3A4"/>
          </p15:clr>
        </p15:guide>
        <p15:guide id="21" pos="5544" userDrawn="1">
          <p15:clr>
            <a:srgbClr val="A4A3A4"/>
          </p15:clr>
        </p15:guide>
        <p15:guide id="22" pos="6072" userDrawn="1">
          <p15:clr>
            <a:srgbClr val="A4A3A4"/>
          </p15:clr>
        </p15:guide>
        <p15:guide id="23" orient="horz" pos="2448" userDrawn="1">
          <p15:clr>
            <a:srgbClr val="A4A3A4"/>
          </p15:clr>
        </p15:guide>
        <p15:guide id="24" orient="horz" pos="960" userDrawn="1">
          <p15:clr>
            <a:srgbClr val="A4A3A4"/>
          </p15:clr>
        </p15:guide>
        <p15:guide id="25" pos="5256" userDrawn="1">
          <p15:clr>
            <a:srgbClr val="A4A3A4"/>
          </p15:clr>
        </p15:guide>
        <p15:guide id="26" pos="72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FEF"/>
    <a:srgbClr val="1B4A5A"/>
    <a:srgbClr val="FFFFFF"/>
    <a:srgbClr val="1D4B5B"/>
    <a:srgbClr val="EF415C"/>
    <a:srgbClr val="354560"/>
    <a:srgbClr val="202C8F"/>
    <a:srgbClr val="FDFBF6"/>
    <a:srgbClr val="AAC4E9"/>
    <a:srgbClr val="F5CD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09" autoAdjust="0"/>
  </p:normalViewPr>
  <p:slideViewPr>
    <p:cSldViewPr snapToGrid="0" snapToObjects="1">
      <p:cViewPr varScale="1">
        <p:scale>
          <a:sx n="88" d="100"/>
          <a:sy n="88" d="100"/>
        </p:scale>
        <p:origin x="630" y="120"/>
      </p:cViewPr>
      <p:guideLst>
        <p:guide/>
        <p:guide pos="456"/>
        <p:guide orient="horz" pos="2616"/>
        <p:guide orient="horz" pos="3264"/>
        <p:guide pos="6912"/>
        <p:guide orient="horz" pos="2136"/>
        <p:guide orient="horz" pos="4008"/>
        <p:guide orient="horz" pos="1152"/>
        <p:guide orient="horz" pos="2352"/>
        <p:guide orient="horz" pos="1512"/>
        <p:guide pos="7680"/>
        <p:guide pos="6696"/>
        <p:guide pos="1008"/>
        <p:guide pos="1584"/>
        <p:guide pos="2136"/>
        <p:guide pos="2760"/>
        <p:guide pos="3288"/>
        <p:guide pos="4032"/>
        <p:guide pos="4392"/>
        <p:guide pos="4944"/>
        <p:guide pos="5544"/>
        <p:guide pos="6072"/>
        <p:guide orient="horz" pos="2448"/>
        <p:guide orient="horz" pos="960"/>
        <p:guide pos="5256"/>
        <p:guide pos="726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32" d="100"/>
          <a:sy n="32" d="100"/>
        </p:scale>
        <p:origin x="436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E0D9C21-DC4A-0BD6-D7DC-592E914593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006"/>
          </a:xfrm>
          <a:prstGeom prst="rect">
            <a:avLst/>
          </a:prstGeom>
        </p:spPr>
        <p:txBody>
          <a:bodyPr vert="horz" lIns="38844" tIns="19422" rIns="38844" bIns="19422" rtlCol="0"/>
          <a:lstStyle>
            <a:lvl1pPr algn="l">
              <a:defRPr sz="5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232C51-553F-AFF0-467F-12777844BBC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36767" y="0"/>
            <a:ext cx="3011699" cy="463006"/>
          </a:xfrm>
          <a:prstGeom prst="rect">
            <a:avLst/>
          </a:prstGeom>
        </p:spPr>
        <p:txBody>
          <a:bodyPr vert="horz" lIns="38844" tIns="19422" rIns="38844" bIns="19422" rtlCol="0"/>
          <a:lstStyle>
            <a:lvl1pPr algn="r">
              <a:defRPr sz="500"/>
            </a:lvl1pPr>
          </a:lstStyle>
          <a:p>
            <a:fld id="{D6C91089-20AA-4C92-A707-6ACE855324D6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7C8C0B-E2BF-F467-16C9-2F00BC12985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73069"/>
            <a:ext cx="3011699" cy="463006"/>
          </a:xfrm>
          <a:prstGeom prst="rect">
            <a:avLst/>
          </a:prstGeom>
        </p:spPr>
        <p:txBody>
          <a:bodyPr vert="horz" lIns="38844" tIns="19422" rIns="38844" bIns="19422" rtlCol="0" anchor="b"/>
          <a:lstStyle>
            <a:lvl1pPr algn="l">
              <a:defRPr sz="5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CAF4D3-0E1C-48B2-B40E-E1C56063B91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6767" y="8773069"/>
            <a:ext cx="3011699" cy="463006"/>
          </a:xfrm>
          <a:prstGeom prst="rect">
            <a:avLst/>
          </a:prstGeom>
        </p:spPr>
        <p:txBody>
          <a:bodyPr vert="horz" lIns="38844" tIns="19422" rIns="38844" bIns="19422" rtlCol="0" anchor="b"/>
          <a:lstStyle>
            <a:lvl1pPr algn="r">
              <a:defRPr sz="500"/>
            </a:lvl1pPr>
          </a:lstStyle>
          <a:p>
            <a:fld id="{2B7E6F73-4F38-4D80-9641-7773E41F5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4110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866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1F2BC-AB9C-37E1-01AF-5B4EDE0293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0678" y="1122363"/>
            <a:ext cx="70866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A443AA-8E73-69FA-A1C3-DEAB7F7CE2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0677" y="3602038"/>
            <a:ext cx="70866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41FE60-941A-7FA2-5A64-878A48E3A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3EF93-0058-4998-B2E7-C4FD15A49767}" type="datetimeFigureOut">
              <a:rPr lang="en-US" smtClean="0"/>
              <a:t>6/12/2024</a:t>
            </a:fld>
            <a:endParaRPr lang="en-US"/>
          </a:p>
        </p:txBody>
      </p:sp>
      <p:pic>
        <p:nvPicPr>
          <p:cNvPr id="8" name="Picture 7" descr="A red and white logo&#10;&#10;Description automatically generated">
            <a:extLst>
              <a:ext uri="{FF2B5EF4-FFF2-40B4-BE49-F238E27FC236}">
                <a16:creationId xmlns:a16="http://schemas.microsoft.com/office/drawing/2014/main" id="{C6097F9A-3430-64FB-7B97-A73E0C5D59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154" y="531999"/>
            <a:ext cx="4525684" cy="5027049"/>
          </a:xfrm>
          <a:prstGeom prst="rect">
            <a:avLst/>
          </a:prstGeom>
        </p:spPr>
      </p:pic>
      <p:pic>
        <p:nvPicPr>
          <p:cNvPr id="9" name="Picture 8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CDC6D317-D1AE-C1B8-D15C-AB4F25D8A8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4431" y="4942808"/>
            <a:ext cx="3319129" cy="62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228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B17D5-ED59-DE18-F46B-ED288F528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3815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F460D-4815-A656-FE45-0FFF5DBE7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D0462-5503-83CA-FCAC-D3FD9055C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3EF93-0058-4998-B2E7-C4FD15A49767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03C37-8917-E3BE-9C88-DE88BE61B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9AC39-4408-42C7-8C61-D0F93E84379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ed and white logo&#10;&#10;Description automatically generated">
            <a:extLst>
              <a:ext uri="{FF2B5EF4-FFF2-40B4-BE49-F238E27FC236}">
                <a16:creationId xmlns:a16="http://schemas.microsoft.com/office/drawing/2014/main" id="{FCBD369C-89AB-0BF5-38AB-6BDB5C3E0A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2200" y="203696"/>
            <a:ext cx="1484017" cy="1648419"/>
          </a:xfrm>
          <a:prstGeom prst="rect">
            <a:avLst/>
          </a:prstGeom>
        </p:spPr>
      </p:pic>
      <p:pic>
        <p:nvPicPr>
          <p:cNvPr id="9" name="Picture 8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0B0424B1-AAC9-7E9D-8E51-0E68687701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26138" y="6257006"/>
            <a:ext cx="2939724" cy="55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996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639025-FB07-E96E-E73F-05F13694D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3EF93-0058-4998-B2E7-C4FD15A49767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0C468-97A0-3972-C3BC-8B3CE6E2C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9AC39-4408-42C7-8C61-D0F93E843797}" type="slidenum">
              <a:rPr lang="en-US" smtClean="0"/>
              <a:t>‹#›</a:t>
            </a:fld>
            <a:endParaRPr lang="en-US"/>
          </a:p>
        </p:txBody>
      </p:sp>
      <p:pic>
        <p:nvPicPr>
          <p:cNvPr id="17" name="Picture 16" descr="A computer monitor with a blank screen&#10;&#10;Description automatically generated">
            <a:extLst>
              <a:ext uri="{FF2B5EF4-FFF2-40B4-BE49-F238E27FC236}">
                <a16:creationId xmlns:a16="http://schemas.microsoft.com/office/drawing/2014/main" id="{22E3F6FA-D3D4-A5AE-ECB8-68A5BBB3F8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6595" b="27198"/>
          <a:stretch/>
        </p:blipFill>
        <p:spPr>
          <a:xfrm>
            <a:off x="1286072" y="239137"/>
            <a:ext cx="9619856" cy="5752383"/>
          </a:xfrm>
          <a:prstGeom prst="rect">
            <a:avLst/>
          </a:prstGeom>
        </p:spPr>
      </p:pic>
      <p:pic>
        <p:nvPicPr>
          <p:cNvPr id="7" name="Picture 6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5B5FB347-929B-000F-1A93-D344589058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00031" y="6253013"/>
            <a:ext cx="2991937" cy="56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093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ed and white logo&#10;&#10;Description automatically generated">
            <a:extLst>
              <a:ext uri="{FF2B5EF4-FFF2-40B4-BE49-F238E27FC236}">
                <a16:creationId xmlns:a16="http://schemas.microsoft.com/office/drawing/2014/main" id="{FA7E1884-A2DA-3208-278C-305556E2419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4950" y="915473"/>
            <a:ext cx="4525684" cy="5027049"/>
          </a:xfrm>
          <a:prstGeom prst="rect">
            <a:avLst/>
          </a:prstGeom>
        </p:spPr>
      </p:pic>
      <p:pic>
        <p:nvPicPr>
          <p:cNvPr id="8" name="Picture 7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C4660A07-B620-F5AD-1B89-2D2735DA15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54634" y="2691379"/>
            <a:ext cx="7772416" cy="147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316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2C0F9E-E511-106B-765A-21E908C8A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3EF93-0058-4998-B2E7-C4FD15A49767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FB50F0-52FE-D1B9-8144-BE0AD5835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9AC39-4408-42C7-8C61-D0F93E843797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CEBF7726-6B3B-605D-25F6-813350885E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00031" y="6253013"/>
            <a:ext cx="2991937" cy="56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550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D26956-47B4-596B-34B4-03642BC51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D0C026-4D0E-2043-B5A9-63551EB5C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1F4C5-50DE-AEC9-AB54-ECD7BEEAF3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3EF93-0058-4998-B2E7-C4FD15A49767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9B90F-D91C-FB89-6801-F6F73D2FD6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MNVOTES.GOV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697E5-908D-97F6-76B9-C46581FCFE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9AC39-4408-42C7-8C61-D0F93E843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433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9" r:id="rId3"/>
    <p:sldLayoutId id="2147483708" r:id="rId4"/>
    <p:sldLayoutId id="214748370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Fat_Slice_pepperoni_pizza_slice.JPG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os.state.mn.us/elections-voting/whats-on-my-ballot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is.lcc.mn.gov/iMaps/districts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mailto:Michael.Wall@state.mn.us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uffet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Ttt9R8jOcE?feature=oembed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vehicle-png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/3.0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0CA7B-1D80-02B2-A366-00BE463B5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223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177797" y="0"/>
            <a:ext cx="11288485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16 and 17:</a:t>
            </a:r>
          </a:p>
          <a:p>
            <a:endParaRPr lang="en-US" sz="1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7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Get Paid!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Election Judge Trainees</a:t>
            </a:r>
          </a:p>
          <a:p>
            <a:pPr marL="2228850" lvl="3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 full day and two hours paid training</a:t>
            </a:r>
          </a:p>
          <a:p>
            <a:pPr marL="2228850" lvl="3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Out of school</a:t>
            </a:r>
          </a:p>
          <a:p>
            <a:pPr marL="2228850" lvl="3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Great on a resume/application</a:t>
            </a:r>
          </a:p>
          <a:p>
            <a:pPr marL="2228850" lvl="3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‘See how the sausage is made’</a:t>
            </a:r>
          </a:p>
          <a:p>
            <a:pPr lvl="3"/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*Vast majority come back to do it again!</a:t>
            </a:r>
          </a:p>
        </p:txBody>
      </p:sp>
    </p:spTree>
    <p:extLst>
      <p:ext uri="{BB962C8B-B14F-4D97-AF65-F5344CB8AC3E}">
        <p14:creationId xmlns:p14="http://schemas.microsoft.com/office/powerpoint/2010/main" val="2470274495"/>
      </p:ext>
    </p:extLst>
  </p:cSld>
  <p:clrMapOvr>
    <a:masterClrMapping/>
  </p:clrMapOvr>
  <p:transition spd="slow">
    <p:push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177797" y="0"/>
            <a:ext cx="1148927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18 and Older:</a:t>
            </a:r>
          </a:p>
          <a:p>
            <a:endParaRPr lang="en-US" sz="1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7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Register to vote!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It’s required to vote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Big Difference! (18-24 vs. 24+ in 2020)</a:t>
            </a:r>
          </a:p>
          <a:p>
            <a:pPr marL="2228850" lvl="3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Not percentage of registered who turn out…</a:t>
            </a:r>
          </a:p>
          <a:p>
            <a:pPr marL="2228850" lvl="3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Percentage of eligible who register! (86 v 92)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Decisions are made by those who show up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Reps listen to voters</a:t>
            </a:r>
          </a:p>
        </p:txBody>
      </p:sp>
      <p:pic>
        <p:nvPicPr>
          <p:cNvPr id="6" name="Picture 5" descr="A slice of pepperoni pizza&#10;&#10;Description automatically generated">
            <a:extLst>
              <a:ext uri="{FF2B5EF4-FFF2-40B4-BE49-F238E27FC236}">
                <a16:creationId xmlns:a16="http://schemas.microsoft.com/office/drawing/2014/main" id="{78EC9E82-F7A6-4D22-7561-34042BC6C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270066" y="5384800"/>
            <a:ext cx="1659467" cy="1244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2F241B-2BFF-081B-829B-17BFE0D5CA47}"/>
              </a:ext>
            </a:extLst>
          </p:cNvPr>
          <p:cNvSpPr txBox="1"/>
          <p:nvPr/>
        </p:nvSpPr>
        <p:spPr>
          <a:xfrm>
            <a:off x="11531600" y="6814512"/>
            <a:ext cx="3979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commons.wikimedia.org/wiki/File:Fat_Slice_pepperoni_pizza_slice.JP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376964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177797" y="0"/>
            <a:ext cx="1148927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18 and Older:</a:t>
            </a:r>
          </a:p>
          <a:p>
            <a:endParaRPr lang="en-US" sz="1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7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That other stuff!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Volunteering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Election Judge (WITH Party Declaration)</a:t>
            </a:r>
          </a:p>
        </p:txBody>
      </p:sp>
    </p:spTree>
    <p:extLst>
      <p:ext uri="{BB962C8B-B14F-4D97-AF65-F5344CB8AC3E}">
        <p14:creationId xmlns:p14="http://schemas.microsoft.com/office/powerpoint/2010/main" val="4103364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177797" y="0"/>
            <a:ext cx="1148927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Learn the Process:</a:t>
            </a:r>
          </a:p>
          <a:p>
            <a:endParaRPr lang="en-US" sz="1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r>
              <a:rPr lang="en-US" sz="7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WHY?</a:t>
            </a:r>
          </a:p>
          <a:p>
            <a:pPr lvl="2"/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Young people report they don’t vote for two main reasons:</a:t>
            </a:r>
          </a:p>
          <a:p>
            <a:pPr marL="1943100" lvl="3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 one asked them</a:t>
            </a:r>
          </a:p>
          <a:p>
            <a:pPr marL="1943100" lvl="3" indent="-571500">
              <a:buFont typeface="Arial" panose="020B0604020202020204" pitchFamily="34" charset="0"/>
              <a:buChar char="•"/>
            </a:pPr>
            <a:r>
              <a:rPr lang="en-US" sz="36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They didn’t want to look stupid</a:t>
            </a: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	</a:t>
            </a:r>
          </a:p>
          <a:p>
            <a:pPr marL="2228850" lvl="3" indent="-857250">
              <a:buFont typeface="Arial" panose="020B0604020202020204" pitchFamily="34" charset="0"/>
              <a:buChar char="•"/>
            </a:pPr>
            <a:endParaRPr lang="en-US" sz="3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076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177797" y="0"/>
            <a:ext cx="1148927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Learn the Process:</a:t>
            </a:r>
          </a:p>
          <a:p>
            <a:endParaRPr lang="en-US" sz="1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7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Study 1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Learning the how (mechanics) leads to much higher rates of voting the first time you become eligible</a:t>
            </a:r>
          </a:p>
        </p:txBody>
      </p:sp>
    </p:spTree>
    <p:extLst>
      <p:ext uri="{BB962C8B-B14F-4D97-AF65-F5344CB8AC3E}">
        <p14:creationId xmlns:p14="http://schemas.microsoft.com/office/powerpoint/2010/main" val="399747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177797" y="0"/>
            <a:ext cx="1148927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Learn the Process:</a:t>
            </a:r>
          </a:p>
          <a:p>
            <a:endParaRPr lang="en-US" sz="1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7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Study 2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Voting the first time you become eligible leads to much higher rates of lifelong voting.</a:t>
            </a:r>
          </a:p>
        </p:txBody>
      </p:sp>
    </p:spTree>
    <p:extLst>
      <p:ext uri="{BB962C8B-B14F-4D97-AF65-F5344CB8AC3E}">
        <p14:creationId xmlns:p14="http://schemas.microsoft.com/office/powerpoint/2010/main" val="320284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177797" y="0"/>
            <a:ext cx="1148927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Learn the Process:</a:t>
            </a:r>
          </a:p>
          <a:p>
            <a:endParaRPr lang="en-US" sz="1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r>
              <a:rPr lang="en-US" sz="7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KNOW:</a:t>
            </a:r>
          </a:p>
          <a:p>
            <a:pPr marL="1314450" lvl="1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Yourself (learn what you care about)</a:t>
            </a:r>
          </a:p>
          <a:p>
            <a:pPr marL="1314450" lvl="1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Issues (What are laws controlling?)</a:t>
            </a:r>
          </a:p>
          <a:p>
            <a:pPr marL="1314450" lvl="1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you think about the issues</a:t>
            </a:r>
          </a:p>
          <a:p>
            <a:pPr marL="1314450" lvl="1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Who is running? (</a:t>
            </a:r>
            <a:r>
              <a:rPr lang="en-US" sz="3600" dirty="0">
                <a:solidFill>
                  <a:srgbClr val="FFFF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What’s on My Ballot</a:t>
            </a: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</a:t>
            </a:r>
          </a:p>
          <a:p>
            <a:pPr marL="1314450" lvl="1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Which candidates </a:t>
            </a:r>
            <a:r>
              <a:rPr lang="en-US" sz="36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most closely </a:t>
            </a: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match you</a:t>
            </a:r>
          </a:p>
        </p:txBody>
      </p:sp>
    </p:spTree>
    <p:extLst>
      <p:ext uri="{BB962C8B-B14F-4D97-AF65-F5344CB8AC3E}">
        <p14:creationId xmlns:p14="http://schemas.microsoft.com/office/powerpoint/2010/main" val="165022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177797" y="0"/>
            <a:ext cx="11489270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WHETHER YOU BELIEVE</a:t>
            </a:r>
          </a:p>
          <a:p>
            <a:pPr algn="ctr"/>
            <a:r>
              <a:rPr lang="en-US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 </a:t>
            </a:r>
            <a:br>
              <a:rPr lang="en-US" sz="50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</a:br>
            <a:r>
              <a:rPr lang="en-US" sz="50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“Trust but verify” or </a:t>
            </a:r>
            <a:br>
              <a:rPr lang="en-US" sz="60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</a:br>
            <a:br>
              <a:rPr lang="en-US" sz="24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</a:br>
            <a:r>
              <a:rPr lang="en-US" sz="50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“Why would someone lie?” or </a:t>
            </a:r>
            <a:br>
              <a:rPr lang="en-US" sz="60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</a:br>
            <a:br>
              <a:rPr lang="en-US" sz="24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</a:br>
            <a:r>
              <a:rPr lang="en-US" sz="50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“I don’t believe a word that comes out of their mouths”…</a:t>
            </a:r>
            <a:br>
              <a:rPr lang="en-US" sz="60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</a:br>
            <a:endParaRPr lang="en-US" sz="28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algn="ctr"/>
            <a:r>
              <a:rPr lang="en-US" sz="4400" i="1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FACTS AND EVIDENCE ARE YOUR FRIENDS</a:t>
            </a:r>
          </a:p>
          <a:p>
            <a:endParaRPr lang="en-US" sz="1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129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1E649-E12F-F558-CEFE-B0BC649F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fox speaking to a group of sheep&#10;&#10;Description automatically generated">
            <a:extLst>
              <a:ext uri="{FF2B5EF4-FFF2-40B4-BE49-F238E27FC236}">
                <a16:creationId xmlns:a16="http://schemas.microsoft.com/office/drawing/2014/main" id="{7D759955-3019-6F19-4ECD-E4A0C581D4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8313" y="-327253"/>
            <a:ext cx="8051281" cy="7925482"/>
          </a:xfrm>
        </p:spPr>
      </p:pic>
    </p:spTree>
    <p:extLst>
      <p:ext uri="{BB962C8B-B14F-4D97-AF65-F5344CB8AC3E}">
        <p14:creationId xmlns:p14="http://schemas.microsoft.com/office/powerpoint/2010/main" val="2316180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177796" y="0"/>
            <a:ext cx="12014203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Learn the Process:</a:t>
            </a:r>
          </a:p>
          <a:p>
            <a:endParaRPr lang="en-US" sz="1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r>
              <a:rPr lang="en-US" sz="7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ADVOCATE:</a:t>
            </a:r>
          </a:p>
          <a:p>
            <a:pPr lvl="1"/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Once they are elected, they need to hear from you. (Letters, Email, Phone Calls; Petitions; Visits…)</a:t>
            </a:r>
          </a:p>
          <a:p>
            <a:pPr lvl="1"/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</a:t>
            </a:r>
          </a:p>
          <a:p>
            <a:pPr lvl="1"/>
            <a:r>
              <a:rPr lang="en-US" sz="3600" dirty="0">
                <a:solidFill>
                  <a:srgbClr val="FFFF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Who Represents Me?</a:t>
            </a:r>
            <a:endParaRPr lang="en-US" sz="3600" dirty="0">
              <a:solidFill>
                <a:srgbClr val="FFFF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/>
            <a:endParaRPr lang="en-US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/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Two Schools:</a:t>
            </a:r>
            <a:b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36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Elect to follow you</a:t>
            </a: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or </a:t>
            </a:r>
            <a:r>
              <a:rPr lang="en-US" sz="36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elect to do the best job they can</a:t>
            </a:r>
          </a:p>
          <a:p>
            <a:pPr lvl="1"/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82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 dir="in"/>
      </p:transition>
    </mc:Choice>
    <mc:Fallback xmlns="">
      <p:transition spd="slow">
        <p:zoom dir="in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95DC52E-96BF-040C-44E7-E65C21159912}"/>
              </a:ext>
            </a:extLst>
          </p:cNvPr>
          <p:cNvSpPr txBox="1"/>
          <p:nvPr/>
        </p:nvSpPr>
        <p:spPr>
          <a:xfrm>
            <a:off x="-33867" y="1242405"/>
            <a:ext cx="12259733" cy="5334001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dirty="0">
                <a:blipFill>
                  <a:blip r:embed="rId2"/>
                  <a:stretch>
                    <a:fillRect/>
                  </a:stretch>
                </a:blipFill>
                <a:latin typeface="Arial Black" panose="020B0A04020102020204" pitchFamily="34" charset="0"/>
              </a:rPr>
              <a:t>-------------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986628-A33A-D7B5-64F8-A4917F2AB206}"/>
              </a:ext>
            </a:extLst>
          </p:cNvPr>
          <p:cNvSpPr txBox="1"/>
          <p:nvPr/>
        </p:nvSpPr>
        <p:spPr>
          <a:xfrm>
            <a:off x="3624964" y="0"/>
            <a:ext cx="85670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Voting, </a:t>
            </a:r>
          </a:p>
          <a:p>
            <a:r>
              <a:rPr lang="en-US" sz="3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  Advocacy, </a:t>
            </a:r>
          </a:p>
          <a:p>
            <a:r>
              <a:rPr lang="en-US" sz="3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            and Civic Engagement</a:t>
            </a:r>
          </a:p>
        </p:txBody>
      </p:sp>
    </p:spTree>
    <p:extLst>
      <p:ext uri="{BB962C8B-B14F-4D97-AF65-F5344CB8AC3E}">
        <p14:creationId xmlns:p14="http://schemas.microsoft.com/office/powerpoint/2010/main" val="312329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177796" y="0"/>
            <a:ext cx="12014203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Learn the Process:</a:t>
            </a:r>
          </a:p>
          <a:p>
            <a:endParaRPr lang="en-US" sz="1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r>
              <a:rPr lang="en-US" sz="7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(pre)Registering:</a:t>
            </a:r>
          </a:p>
          <a:p>
            <a:pPr lvl="1"/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44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Long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4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44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Difficult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4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44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Hard to Understand</a:t>
            </a:r>
          </a:p>
        </p:txBody>
      </p:sp>
    </p:spTree>
    <p:extLst>
      <p:ext uri="{BB962C8B-B14F-4D97-AF65-F5344CB8AC3E}">
        <p14:creationId xmlns:p14="http://schemas.microsoft.com/office/powerpoint/2010/main" val="423777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177796" y="0"/>
            <a:ext cx="12014203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Learn the Process:</a:t>
            </a:r>
          </a:p>
          <a:p>
            <a:endParaRPr lang="en-US" sz="1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r>
              <a:rPr lang="en-US" sz="7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(pre)Registering:</a:t>
            </a:r>
          </a:p>
          <a:p>
            <a:pPr lvl="1"/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44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Long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4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44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Difficult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4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44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Hard to Understand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6FD251-3872-5263-AF42-9098FD490424}"/>
              </a:ext>
            </a:extLst>
          </p:cNvPr>
          <p:cNvCxnSpPr>
            <a:cxnSpLocks/>
          </p:cNvCxnSpPr>
          <p:nvPr/>
        </p:nvCxnSpPr>
        <p:spPr>
          <a:xfrm>
            <a:off x="245533" y="2870200"/>
            <a:ext cx="6891867" cy="30988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708733-32E8-2DE1-0468-BAAA66D29563}"/>
              </a:ext>
            </a:extLst>
          </p:cNvPr>
          <p:cNvCxnSpPr>
            <a:cxnSpLocks/>
          </p:cNvCxnSpPr>
          <p:nvPr/>
        </p:nvCxnSpPr>
        <p:spPr>
          <a:xfrm flipV="1">
            <a:off x="431800" y="2802467"/>
            <a:ext cx="5786966" cy="32766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E4819296-D4D5-735D-756C-5780498B665B}"/>
              </a:ext>
            </a:extLst>
          </p:cNvPr>
          <p:cNvSpPr/>
          <p:nvPr/>
        </p:nvSpPr>
        <p:spPr>
          <a:xfrm rot="19883372">
            <a:off x="5681860" y="2644170"/>
            <a:ext cx="601337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NOT AT ALL</a:t>
            </a:r>
          </a:p>
        </p:txBody>
      </p:sp>
    </p:spTree>
    <p:extLst>
      <p:ext uri="{BB962C8B-B14F-4D97-AF65-F5344CB8AC3E}">
        <p14:creationId xmlns:p14="http://schemas.microsoft.com/office/powerpoint/2010/main" val="3397356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177796" y="0"/>
            <a:ext cx="12014203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Learn the Process:</a:t>
            </a:r>
          </a:p>
          <a:p>
            <a:endParaRPr lang="en-US" sz="1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r>
              <a:rPr lang="en-US" sz="7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(pre)Registering:</a:t>
            </a:r>
          </a:p>
          <a:p>
            <a:pPr lvl="1"/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44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5 pages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44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All about you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44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Things you know</a:t>
            </a:r>
          </a:p>
        </p:txBody>
      </p:sp>
    </p:spTree>
    <p:extLst>
      <p:ext uri="{BB962C8B-B14F-4D97-AF65-F5344CB8AC3E}">
        <p14:creationId xmlns:p14="http://schemas.microsoft.com/office/powerpoint/2010/main" val="188662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121557" y="1530049"/>
            <a:ext cx="10309376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https://www.sos.state.mn.us/elections-voting/get-involved/the-online-pre-registrationstar-form-page-by-page/</a:t>
            </a:r>
          </a:p>
          <a:p>
            <a:endParaRPr lang="en-US" sz="3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lvl="1"/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147128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451757" y="141515"/>
            <a:ext cx="112884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 </a:t>
            </a:r>
          </a:p>
          <a:p>
            <a:endParaRPr lang="en-US" sz="3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lvl="1"/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FFCE4D5-15AD-400A-2DB2-9ED5DD71F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80" y="74081"/>
            <a:ext cx="9680367" cy="555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086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451757" y="141515"/>
            <a:ext cx="112884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 </a:t>
            </a:r>
          </a:p>
          <a:p>
            <a:endParaRPr lang="en-US" sz="3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lvl="1"/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166341A4-C125-7C51-C609-89DDBCD44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141515"/>
            <a:ext cx="8582025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994558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451757" y="141515"/>
            <a:ext cx="112884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 </a:t>
            </a:r>
          </a:p>
          <a:p>
            <a:endParaRPr lang="en-US" sz="3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lvl="1"/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A82973-E479-85BB-16EB-3CEFA0CDD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90" y="141515"/>
            <a:ext cx="8874211" cy="608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361852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451757" y="141515"/>
            <a:ext cx="112884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 </a:t>
            </a:r>
          </a:p>
          <a:p>
            <a:endParaRPr lang="en-US" sz="3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lvl="1"/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A7627CA-B2A2-EF69-1214-9D7EA47B3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49" y="141515"/>
            <a:ext cx="9273117" cy="586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942731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451757" y="141515"/>
            <a:ext cx="112884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 </a:t>
            </a:r>
          </a:p>
          <a:p>
            <a:endParaRPr lang="en-US" sz="3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lvl="1"/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DB54254-F130-4BE3-F5F4-6C23AD577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0" y="77259"/>
            <a:ext cx="6959070" cy="619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386042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451757" y="141515"/>
            <a:ext cx="112884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 </a:t>
            </a:r>
          </a:p>
          <a:p>
            <a:endParaRPr lang="en-US" sz="3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lvl="1"/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841FB9-76F9-DCBF-FF04-38F7E0C30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447" y="0"/>
            <a:ext cx="81831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465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D7E2EC5-00E2-220F-A3D3-4B8E44DE7D71}"/>
              </a:ext>
            </a:extLst>
          </p:cNvPr>
          <p:cNvSpPr txBox="1"/>
          <p:nvPr/>
        </p:nvSpPr>
        <p:spPr>
          <a:xfrm>
            <a:off x="239486" y="348343"/>
            <a:ext cx="92746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Civic Engagement is not a plated meal.  </a:t>
            </a: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It’s a…</a:t>
            </a:r>
          </a:p>
        </p:txBody>
      </p:sp>
      <p:pic>
        <p:nvPicPr>
          <p:cNvPr id="13" name="Picture 12" descr="Plate of spaghetti sprinkled with cheese">
            <a:extLst>
              <a:ext uri="{FF2B5EF4-FFF2-40B4-BE49-F238E27FC236}">
                <a16:creationId xmlns:a16="http://schemas.microsoft.com/office/drawing/2014/main" id="{5FF883FA-46B7-BFD9-BFB2-1B86DE901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7329" y="1904999"/>
            <a:ext cx="3673928" cy="244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62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240090" y="-363405"/>
            <a:ext cx="112884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 </a:t>
            </a:r>
          </a:p>
          <a:p>
            <a:endParaRPr lang="en-US" sz="3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lvl="1"/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F27B72-84AE-CE68-1314-0001A7338026}"/>
              </a:ext>
            </a:extLst>
          </p:cNvPr>
          <p:cNvSpPr/>
          <p:nvPr/>
        </p:nvSpPr>
        <p:spPr>
          <a:xfrm>
            <a:off x="755439" y="2003553"/>
            <a:ext cx="10681130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THAT’S IT!</a:t>
            </a:r>
          </a:p>
        </p:txBody>
      </p:sp>
    </p:spTree>
    <p:extLst>
      <p:ext uri="{BB962C8B-B14F-4D97-AF65-F5344CB8AC3E}">
        <p14:creationId xmlns:p14="http://schemas.microsoft.com/office/powerpoint/2010/main" val="171738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litter pattern="hexagon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240090" y="-363405"/>
            <a:ext cx="112884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 </a:t>
            </a:r>
          </a:p>
          <a:p>
            <a:endParaRPr lang="en-US" sz="3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lvl="1"/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F27B72-84AE-CE68-1314-0001A7338026}"/>
              </a:ext>
            </a:extLst>
          </p:cNvPr>
          <p:cNvSpPr/>
          <p:nvPr/>
        </p:nvSpPr>
        <p:spPr>
          <a:xfrm>
            <a:off x="2786448" y="2003553"/>
            <a:ext cx="6619121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How About</a:t>
            </a:r>
            <a:br>
              <a:rPr lang="en-US" sz="9600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</a:br>
            <a:r>
              <a:rPr lang="en-US" sz="9600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the Ballot?</a:t>
            </a:r>
          </a:p>
        </p:txBody>
      </p:sp>
    </p:spTree>
    <p:extLst>
      <p:ext uri="{BB962C8B-B14F-4D97-AF65-F5344CB8AC3E}">
        <p14:creationId xmlns:p14="http://schemas.microsoft.com/office/powerpoint/2010/main" val="1543060341"/>
      </p:ext>
    </p:extLst>
  </p:cSld>
  <p:clrMapOvr>
    <a:masterClrMapping/>
  </p:clrMapOvr>
  <p:transition spd="slow">
    <p:push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240090" y="-363405"/>
            <a:ext cx="112884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 </a:t>
            </a:r>
          </a:p>
          <a:p>
            <a:endParaRPr lang="en-US" sz="3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lvl="1"/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F27B72-84AE-CE68-1314-0001A7338026}"/>
              </a:ext>
            </a:extLst>
          </p:cNvPr>
          <p:cNvSpPr/>
          <p:nvPr/>
        </p:nvSpPr>
        <p:spPr>
          <a:xfrm>
            <a:off x="456494" y="2003553"/>
            <a:ext cx="11279049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Ever taken</a:t>
            </a:r>
            <a:br>
              <a:rPr lang="en-US" sz="9600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</a:br>
            <a:r>
              <a:rPr lang="en-US" sz="9600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a standardized test?</a:t>
            </a:r>
          </a:p>
        </p:txBody>
      </p:sp>
    </p:spTree>
    <p:extLst>
      <p:ext uri="{BB962C8B-B14F-4D97-AF65-F5344CB8AC3E}">
        <p14:creationId xmlns:p14="http://schemas.microsoft.com/office/powerpoint/2010/main" val="2501637204"/>
      </p:ext>
    </p:extLst>
  </p:cSld>
  <p:clrMapOvr>
    <a:masterClrMapping/>
  </p:clrMapOvr>
  <p:transition spd="slow">
    <p:push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451757" y="141515"/>
            <a:ext cx="112884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 </a:t>
            </a:r>
          </a:p>
          <a:p>
            <a:endParaRPr lang="en-US" sz="3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lvl="1"/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  <p:pic>
        <p:nvPicPr>
          <p:cNvPr id="4" name="Picture 3" descr="A close-up of a document&#10;&#10;Description automatically generated">
            <a:extLst>
              <a:ext uri="{FF2B5EF4-FFF2-40B4-BE49-F238E27FC236}">
                <a16:creationId xmlns:a16="http://schemas.microsoft.com/office/drawing/2014/main" id="{1D246EB2-85E1-128A-EADC-B617DEDDC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945" y="0"/>
            <a:ext cx="3526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656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451757" y="141515"/>
            <a:ext cx="112884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 </a:t>
            </a:r>
          </a:p>
          <a:p>
            <a:endParaRPr lang="en-US" sz="3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lvl="1"/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  <p:pic>
        <p:nvPicPr>
          <p:cNvPr id="4" name="Picture 3" descr="A close-up of a document&#10;&#10;Description automatically generated">
            <a:extLst>
              <a:ext uri="{FF2B5EF4-FFF2-40B4-BE49-F238E27FC236}">
                <a16:creationId xmlns:a16="http://schemas.microsoft.com/office/drawing/2014/main" id="{1D246EB2-85E1-128A-EADC-B617DEDDC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253" y="-702734"/>
            <a:ext cx="9594722" cy="1866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93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240090" y="-363405"/>
            <a:ext cx="112884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 </a:t>
            </a:r>
          </a:p>
          <a:p>
            <a:endParaRPr lang="en-US" sz="3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lvl="1"/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F27B72-84AE-CE68-1314-0001A7338026}"/>
              </a:ext>
            </a:extLst>
          </p:cNvPr>
          <p:cNvSpPr/>
          <p:nvPr/>
        </p:nvSpPr>
        <p:spPr>
          <a:xfrm>
            <a:off x="1696406" y="2003553"/>
            <a:ext cx="8799204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How About</a:t>
            </a:r>
            <a:br>
              <a:rPr lang="en-US" sz="9600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</a:br>
            <a:r>
              <a:rPr lang="en-US" sz="9600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a Polling Place?</a:t>
            </a:r>
          </a:p>
        </p:txBody>
      </p:sp>
    </p:spTree>
    <p:extLst>
      <p:ext uri="{BB962C8B-B14F-4D97-AF65-F5344CB8AC3E}">
        <p14:creationId xmlns:p14="http://schemas.microsoft.com/office/powerpoint/2010/main" val="2361860713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451757" y="141515"/>
            <a:ext cx="112884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 </a:t>
            </a:r>
          </a:p>
          <a:p>
            <a:endParaRPr lang="en-US" sz="3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lvl="1"/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  <p:pic>
        <p:nvPicPr>
          <p:cNvPr id="4" name="Picture 3" descr="A diagram of a meeting room&#10;&#10;Description automatically generated">
            <a:extLst>
              <a:ext uri="{FF2B5EF4-FFF2-40B4-BE49-F238E27FC236}">
                <a16:creationId xmlns:a16="http://schemas.microsoft.com/office/drawing/2014/main" id="{E1D5DBD1-9E13-1760-2C71-41646452C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946" y="591609"/>
            <a:ext cx="8943975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29243"/>
      </p:ext>
    </p:extLst>
  </p:cSld>
  <p:clrMapOvr>
    <a:masterClrMapping/>
  </p:clrMapOvr>
  <p:transition spd="slow">
    <p:push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79979-1E52-9C08-33A8-B2D3B134A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69EEAA1A-6F8C-83A5-C5AF-7429A919D71C}"/>
              </a:ext>
            </a:extLst>
          </p:cNvPr>
          <p:cNvSpPr txBox="1">
            <a:spLocks/>
          </p:cNvSpPr>
          <p:nvPr/>
        </p:nvSpPr>
        <p:spPr>
          <a:xfrm>
            <a:off x="482600" y="3015342"/>
            <a:ext cx="11226800" cy="31863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48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Michael Wall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Michael.Wall@state.mn.us</a:t>
            </a:r>
            <a:r>
              <a:rPr lang="en-US" sz="36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651-201-6892</a:t>
            </a:r>
          </a:p>
          <a:p>
            <a:endParaRPr lang="en-US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E9C83D5-8747-E2F6-762F-AF1C08486CD5}"/>
              </a:ext>
            </a:extLst>
          </p:cNvPr>
          <p:cNvSpPr txBox="1">
            <a:spLocks/>
          </p:cNvSpPr>
          <p:nvPr/>
        </p:nvSpPr>
        <p:spPr>
          <a:xfrm>
            <a:off x="332620" y="1857590"/>
            <a:ext cx="11226800" cy="1157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i="1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www.sos.state.mn.us/elections-voting/get-involved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2472318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451757" y="141515"/>
            <a:ext cx="112884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 </a:t>
            </a:r>
          </a:p>
          <a:p>
            <a:endParaRPr lang="en-US" sz="3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lvl="1"/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F3CF62-6339-9632-9A25-CF3939E0F18A}"/>
              </a:ext>
            </a:extLst>
          </p:cNvPr>
          <p:cNvSpPr txBox="1"/>
          <p:nvPr/>
        </p:nvSpPr>
        <p:spPr>
          <a:xfrm>
            <a:off x="1111553" y="1059543"/>
            <a:ext cx="92746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  QUESTIONS?</a:t>
            </a: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84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3281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ffet in a hotel room&#10;&#10;Description automatically generated">
            <a:extLst>
              <a:ext uri="{FF2B5EF4-FFF2-40B4-BE49-F238E27FC236}">
                <a16:creationId xmlns:a16="http://schemas.microsoft.com/office/drawing/2014/main" id="{F1E7D244-BD23-F4B6-65B7-2F66D2F937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93C1D5-4068-F800-481C-1AF816FE3875}"/>
              </a:ext>
            </a:extLst>
          </p:cNvPr>
          <p:cNvSpPr txBox="1"/>
          <p:nvPr/>
        </p:nvSpPr>
        <p:spPr>
          <a:xfrm>
            <a:off x="952500" y="6858000"/>
            <a:ext cx="10287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en.wikipedia.org/wiki/Buffet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7E2EC5-00E2-220F-A3D3-4B8E44DE7D71}"/>
              </a:ext>
            </a:extLst>
          </p:cNvPr>
          <p:cNvSpPr txBox="1"/>
          <p:nvPr/>
        </p:nvSpPr>
        <p:spPr>
          <a:xfrm>
            <a:off x="713678" y="501805"/>
            <a:ext cx="13214195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500" dirty="0">
                <a:solidFill>
                  <a:schemeClr val="bg1"/>
                </a:solidFill>
                <a:latin typeface="Aptos Black" panose="020B0004020202020204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BUFFET</a:t>
            </a:r>
          </a:p>
        </p:txBody>
      </p:sp>
    </p:spTree>
    <p:extLst>
      <p:ext uri="{BB962C8B-B14F-4D97-AF65-F5344CB8AC3E}">
        <p14:creationId xmlns:p14="http://schemas.microsoft.com/office/powerpoint/2010/main" val="309002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239486" y="348343"/>
            <a:ext cx="92746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So…for high school civic engagement, what’s for dinner?</a:t>
            </a: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255869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239485" y="141515"/>
            <a:ext cx="11288485" cy="951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Let’s Break it Up:</a:t>
            </a:r>
          </a:p>
          <a:p>
            <a:endParaRPr lang="en-US" sz="3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7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16+17 vs. 18+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7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Type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Knowledge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Action</a:t>
            </a:r>
          </a:p>
          <a:p>
            <a:pPr marL="857250" lvl="1" indent="-857250">
              <a:buFont typeface="Arial" panose="020B0604020202020204" pitchFamily="34" charset="0"/>
              <a:buChar char="•"/>
            </a:pPr>
            <a:r>
              <a:rPr lang="en-US" sz="7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Effects</a:t>
            </a:r>
          </a:p>
          <a:p>
            <a:pPr lvl="1"/>
            <a:endParaRPr lang="en-US" sz="4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232375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title="5 golden long jumps. 💨👏🥇">
            <a:hlinkClick r:id="" action="ppaction://media"/>
            <a:extLst>
              <a:ext uri="{FF2B5EF4-FFF2-40B4-BE49-F238E27FC236}">
                <a16:creationId xmlns:a16="http://schemas.microsoft.com/office/drawing/2014/main" id="{40897911-545B-D784-CD14-23FB50CDFB8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763000" y="1740050"/>
            <a:ext cx="2884713" cy="51052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87086" y="58846"/>
            <a:ext cx="714102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16 and 17 year-olds can have a lot of impact, and can gain lots of momentum.</a:t>
            </a:r>
          </a:p>
        </p:txBody>
      </p:sp>
    </p:spTree>
    <p:extLst>
      <p:ext uri="{BB962C8B-B14F-4D97-AF65-F5344CB8AC3E}">
        <p14:creationId xmlns:p14="http://schemas.microsoft.com/office/powerpoint/2010/main" val="25514428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201991" y="3630"/>
            <a:ext cx="11288485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16 and 17:</a:t>
            </a:r>
          </a:p>
          <a:p>
            <a:endParaRPr lang="en-US" sz="3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7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Preregister to Vote!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 in the cue (automatic at 18)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Increase awareness</a:t>
            </a:r>
          </a:p>
          <a:p>
            <a:pPr lvl="1"/>
            <a:endParaRPr lang="en-US" sz="4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  <p:pic>
        <p:nvPicPr>
          <p:cNvPr id="4" name="Picture 3" descr="A red car with a black background&#10;&#10;Description automatically generated">
            <a:extLst>
              <a:ext uri="{FF2B5EF4-FFF2-40B4-BE49-F238E27FC236}">
                <a16:creationId xmlns:a16="http://schemas.microsoft.com/office/drawing/2014/main" id="{EAA50E5F-D05F-1A61-F0DC-BC3DDE215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730343" y="3943343"/>
            <a:ext cx="2797627" cy="20982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4444F5-3E6F-9273-D9ED-5FB84A6298B0}"/>
              </a:ext>
            </a:extLst>
          </p:cNvPr>
          <p:cNvSpPr txBox="1"/>
          <p:nvPr/>
        </p:nvSpPr>
        <p:spPr>
          <a:xfrm>
            <a:off x="10689770" y="6568553"/>
            <a:ext cx="1175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pngall.com/vehicle-png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/3.0/"/>
              </a:rPr>
              <a:t>CC BY-NC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21397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177797" y="0"/>
            <a:ext cx="11938003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16 and 17:</a:t>
            </a:r>
          </a:p>
          <a:p>
            <a:endParaRPr lang="en-US" sz="1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7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Volunteer!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Campaigns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Voter (pre) Registration Drives</a:t>
            </a:r>
          </a:p>
          <a:p>
            <a:pPr marL="2228850" lvl="3" indent="-857250">
              <a:buFont typeface="Arial" panose="020B0604020202020204" pitchFamily="34" charset="0"/>
              <a:buChar char="•"/>
            </a:pPr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 the community</a:t>
            </a:r>
          </a:p>
          <a:p>
            <a:pPr marL="2228850" lvl="3" indent="-857250">
              <a:buFont typeface="Arial" panose="020B0604020202020204" pitchFamily="34" charset="0"/>
              <a:buChar char="•"/>
            </a:pPr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At your school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Help run voter education programs</a:t>
            </a:r>
          </a:p>
          <a:p>
            <a:pPr marL="2228850" lvl="3" indent="-857250">
              <a:buFont typeface="Arial" panose="020B0604020202020204" pitchFamily="34" charset="0"/>
              <a:buChar char="•"/>
            </a:pPr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Students Voting Mock Election</a:t>
            </a:r>
          </a:p>
          <a:p>
            <a:pPr marL="2228850" lvl="3" indent="-857250">
              <a:buFont typeface="Arial" panose="020B0604020202020204" pitchFamily="34" charset="0"/>
              <a:buChar char="•"/>
            </a:pPr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National Voter Registration Day (NVRD) in MN High Schools</a:t>
            </a:r>
          </a:p>
          <a:p>
            <a:pPr marL="2228850" lvl="3" indent="-857250">
              <a:buFont typeface="Arial" panose="020B0604020202020204" pitchFamily="34" charset="0"/>
              <a:buChar char="•"/>
            </a:pPr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Youth Day at the Capitol</a:t>
            </a:r>
          </a:p>
        </p:txBody>
      </p:sp>
    </p:spTree>
    <p:extLst>
      <p:ext uri="{BB962C8B-B14F-4D97-AF65-F5344CB8AC3E}">
        <p14:creationId xmlns:p14="http://schemas.microsoft.com/office/powerpoint/2010/main" val="3064335677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Custom Design">
  <a:themeElements>
    <a:clrScheme name="MNVOTES">
      <a:dk1>
        <a:sysClr val="windowText" lastClr="000000"/>
      </a:dk1>
      <a:lt1>
        <a:sysClr val="window" lastClr="FFFFFF"/>
      </a:lt1>
      <a:dk2>
        <a:srgbClr val="1C4C5C"/>
      </a:dk2>
      <a:lt2>
        <a:srgbClr val="F1F9FA"/>
      </a:lt2>
      <a:accent1>
        <a:srgbClr val="EE3F5D"/>
      </a:accent1>
      <a:accent2>
        <a:srgbClr val="4472C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SS PPT Template 2024" id="{A4C4F615-EA27-4160-8E0C-316224BACAC9}" vid="{F9F16C9D-77ED-40EC-BC41-85B2EA5752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7926E773353A4CB12EB6E626823F4A" ma:contentTypeVersion="15" ma:contentTypeDescription="Create a new document." ma:contentTypeScope="" ma:versionID="c6c00fe1e7b41fda726339a53b600dc7">
  <xsd:schema xmlns:xsd="http://www.w3.org/2001/XMLSchema" xmlns:xs="http://www.w3.org/2001/XMLSchema" xmlns:p="http://schemas.microsoft.com/office/2006/metadata/properties" xmlns:ns3="99412f06-b11d-46ca-a9f1-28f820048641" xmlns:ns4="04d514ee-8083-4f05-8881-46cb24ce4a51" targetNamespace="http://schemas.microsoft.com/office/2006/metadata/properties" ma:root="true" ma:fieldsID="e70d8e1e802aca3cad3e6e90ae52631d" ns3:_="" ns4:_="">
    <xsd:import namespace="99412f06-b11d-46ca-a9f1-28f820048641"/>
    <xsd:import namespace="04d514ee-8083-4f05-8881-46cb24ce4a5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412f06-b11d-46ca-a9f1-28f82004864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d514ee-8083-4f05-8881-46cb24ce4a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4d514ee-8083-4f05-8881-46cb24ce4a51" xsi:nil="true"/>
  </documentManagement>
</p:properties>
</file>

<file path=customXml/itemProps1.xml><?xml version="1.0" encoding="utf-8"?>
<ds:datastoreItem xmlns:ds="http://schemas.openxmlformats.org/officeDocument/2006/customXml" ds:itemID="{CE7F5E62-9497-4ED3-A4A3-E16F821115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412f06-b11d-46ca-a9f1-28f820048641"/>
    <ds:schemaRef ds:uri="04d514ee-8083-4f05-8881-46cb24ce4a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4F765B5-1A9F-47F3-B437-C34AE4E06CA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2D19669-8E69-41B3-BA08-386830148556}">
  <ds:schemaRefs>
    <ds:schemaRef ds:uri="http://schemas.microsoft.com/office/2006/metadata/properties"/>
    <ds:schemaRef ds:uri="04d514ee-8083-4f05-8881-46cb24ce4a51"/>
    <ds:schemaRef ds:uri="http://purl.org/dc/terms/"/>
    <ds:schemaRef ds:uri="99412f06-b11d-46ca-a9f1-28f820048641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eb14b046-24c4-4519-8f26-b89c2159828c}" enabled="0" method="" siteId="{eb14b046-24c4-4519-8f26-b89c2159828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1245</TotalTime>
  <Words>638</Words>
  <Application>Microsoft Office PowerPoint</Application>
  <PresentationFormat>Widescreen</PresentationFormat>
  <Paragraphs>177</Paragraphs>
  <Slides>39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Aptos Black</vt:lpstr>
      <vt:lpstr>Arial</vt:lpstr>
      <vt:lpstr>Arial Black</vt:lpstr>
      <vt:lpstr>Calibri</vt:lpstr>
      <vt:lpstr>Calibri Light</vt:lpstr>
      <vt:lpstr>Lato</vt:lpstr>
      <vt:lpstr>Lato ExtraBold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Office of Minnesota Secretary of State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Knudson, Cassondra (OSS)</dc:creator>
  <cp:lastModifiedBy>Wall, Michael (OSS)</cp:lastModifiedBy>
  <cp:revision>30</cp:revision>
  <cp:lastPrinted>2024-04-03T22:28:26Z</cp:lastPrinted>
  <dcterms:created xsi:type="dcterms:W3CDTF">2024-04-03T16:43:50Z</dcterms:created>
  <dcterms:modified xsi:type="dcterms:W3CDTF">2024-06-12T21:00:40Z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0x0101004D7926E773353A4CB12EB6E626823F4A</vt:lpwstr>
  </property>
</Properties>
</file>