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9"/>
  </p:notesMasterIdLst>
  <p:handoutMasterIdLst>
    <p:handoutMasterId r:id="rId30"/>
  </p:handoutMasterIdLst>
  <p:sldIdLst>
    <p:sldId id="327" r:id="rId5"/>
    <p:sldId id="323" r:id="rId6"/>
    <p:sldId id="346" r:id="rId7"/>
    <p:sldId id="341" r:id="rId8"/>
    <p:sldId id="343" r:id="rId9"/>
    <p:sldId id="347" r:id="rId10"/>
    <p:sldId id="344" r:id="rId11"/>
    <p:sldId id="342" r:id="rId12"/>
    <p:sldId id="338" r:id="rId13"/>
    <p:sldId id="340" r:id="rId14"/>
    <p:sldId id="339" r:id="rId15"/>
    <p:sldId id="329" r:id="rId16"/>
    <p:sldId id="330" r:id="rId17"/>
    <p:sldId id="331" r:id="rId18"/>
    <p:sldId id="332" r:id="rId19"/>
    <p:sldId id="333" r:id="rId20"/>
    <p:sldId id="334" r:id="rId21"/>
    <p:sldId id="335" r:id="rId22"/>
    <p:sldId id="336" r:id="rId23"/>
    <p:sldId id="328" r:id="rId24"/>
    <p:sldId id="348" r:id="rId25"/>
    <p:sldId id="349" r:id="rId26"/>
    <p:sldId id="350" r:id="rId27"/>
    <p:sldId id="324"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EFEFEF"/>
    <a:srgbClr val="1B4A5A"/>
    <a:srgbClr val="FFFFFF"/>
    <a:srgbClr val="1D4B5B"/>
    <a:srgbClr val="EF415C"/>
    <a:srgbClr val="354560"/>
    <a:srgbClr val="202C8F"/>
    <a:srgbClr val="FDFBF6"/>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88" d="100"/>
          <a:sy n="88" d="100"/>
        </p:scale>
        <p:origin x="630"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2" d="100"/>
          <a:sy n="32" d="100"/>
        </p:scale>
        <p:origin x="43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0D9C21-DC4A-0BD6-D7DC-592E914593B8}"/>
              </a:ext>
            </a:extLst>
          </p:cNvPr>
          <p:cNvSpPr>
            <a:spLocks noGrp="1"/>
          </p:cNvSpPr>
          <p:nvPr>
            <p:ph type="hdr" sz="quarter"/>
          </p:nvPr>
        </p:nvSpPr>
        <p:spPr>
          <a:xfrm>
            <a:off x="0" y="0"/>
            <a:ext cx="3011699" cy="463006"/>
          </a:xfrm>
          <a:prstGeom prst="rect">
            <a:avLst/>
          </a:prstGeom>
        </p:spPr>
        <p:txBody>
          <a:bodyPr vert="horz" lIns="38844" tIns="19422" rIns="38844" bIns="19422" rtlCol="0"/>
          <a:lstStyle>
            <a:lvl1pPr algn="l">
              <a:defRPr sz="500"/>
            </a:lvl1pPr>
          </a:lstStyle>
          <a:p>
            <a:endParaRPr lang="en-US"/>
          </a:p>
        </p:txBody>
      </p:sp>
      <p:sp>
        <p:nvSpPr>
          <p:cNvPr id="3" name="Date Placeholder 2">
            <a:extLst>
              <a:ext uri="{FF2B5EF4-FFF2-40B4-BE49-F238E27FC236}">
                <a16:creationId xmlns:a16="http://schemas.microsoft.com/office/drawing/2014/main" id="{FD232C51-553F-AFF0-467F-12777844BBCD}"/>
              </a:ext>
            </a:extLst>
          </p:cNvPr>
          <p:cNvSpPr>
            <a:spLocks noGrp="1"/>
          </p:cNvSpPr>
          <p:nvPr>
            <p:ph type="dt" sz="quarter" idx="1"/>
          </p:nvPr>
        </p:nvSpPr>
        <p:spPr>
          <a:xfrm>
            <a:off x="3936767" y="0"/>
            <a:ext cx="3011699" cy="463006"/>
          </a:xfrm>
          <a:prstGeom prst="rect">
            <a:avLst/>
          </a:prstGeom>
        </p:spPr>
        <p:txBody>
          <a:bodyPr vert="horz" lIns="38844" tIns="19422" rIns="38844" bIns="19422" rtlCol="0"/>
          <a:lstStyle>
            <a:lvl1pPr algn="r">
              <a:defRPr sz="500"/>
            </a:lvl1pPr>
          </a:lstStyle>
          <a:p>
            <a:fld id="{D6C91089-20AA-4C92-A707-6ACE855324D6}" type="datetimeFigureOut">
              <a:rPr lang="en-US" smtClean="0"/>
              <a:t>6/10/2024</a:t>
            </a:fld>
            <a:endParaRPr lang="en-US"/>
          </a:p>
        </p:txBody>
      </p:sp>
      <p:sp>
        <p:nvSpPr>
          <p:cNvPr id="4" name="Footer Placeholder 3">
            <a:extLst>
              <a:ext uri="{FF2B5EF4-FFF2-40B4-BE49-F238E27FC236}">
                <a16:creationId xmlns:a16="http://schemas.microsoft.com/office/drawing/2014/main" id="{CD7C8C0B-E2BF-F467-16C9-2F00BC129853}"/>
              </a:ext>
            </a:extLst>
          </p:cNvPr>
          <p:cNvSpPr>
            <a:spLocks noGrp="1"/>
          </p:cNvSpPr>
          <p:nvPr>
            <p:ph type="ftr" sz="quarter" idx="2"/>
          </p:nvPr>
        </p:nvSpPr>
        <p:spPr>
          <a:xfrm>
            <a:off x="0" y="8773069"/>
            <a:ext cx="3011699" cy="463006"/>
          </a:xfrm>
          <a:prstGeom prst="rect">
            <a:avLst/>
          </a:prstGeom>
        </p:spPr>
        <p:txBody>
          <a:bodyPr vert="horz" lIns="38844" tIns="19422" rIns="38844" bIns="19422" rtlCol="0" anchor="b"/>
          <a:lstStyle>
            <a:lvl1pPr algn="l">
              <a:defRPr sz="500"/>
            </a:lvl1pPr>
          </a:lstStyle>
          <a:p>
            <a:endParaRPr lang="en-US"/>
          </a:p>
        </p:txBody>
      </p:sp>
      <p:sp>
        <p:nvSpPr>
          <p:cNvPr id="5" name="Slide Number Placeholder 4">
            <a:extLst>
              <a:ext uri="{FF2B5EF4-FFF2-40B4-BE49-F238E27FC236}">
                <a16:creationId xmlns:a16="http://schemas.microsoft.com/office/drawing/2014/main" id="{81CAF4D3-0E1C-48B2-B40E-E1C56063B912}"/>
              </a:ext>
            </a:extLst>
          </p:cNvPr>
          <p:cNvSpPr>
            <a:spLocks noGrp="1"/>
          </p:cNvSpPr>
          <p:nvPr>
            <p:ph type="sldNum" sz="quarter" idx="3"/>
          </p:nvPr>
        </p:nvSpPr>
        <p:spPr>
          <a:xfrm>
            <a:off x="3936767" y="8773069"/>
            <a:ext cx="3011699" cy="463006"/>
          </a:xfrm>
          <a:prstGeom prst="rect">
            <a:avLst/>
          </a:prstGeom>
        </p:spPr>
        <p:txBody>
          <a:bodyPr vert="horz" lIns="38844" tIns="19422" rIns="38844" bIns="19422" rtlCol="0" anchor="b"/>
          <a:lstStyle>
            <a:lvl1pPr algn="r">
              <a:defRPr sz="500"/>
            </a:lvl1pPr>
          </a:lstStyle>
          <a:p>
            <a:fld id="{2B7E6F73-4F38-4D80-9641-7773E41F5ABB}" type="slidenum">
              <a:rPr lang="en-US" smtClean="0"/>
              <a:t>‹#›</a:t>
            </a:fld>
            <a:endParaRPr lang="en-US"/>
          </a:p>
        </p:txBody>
      </p:sp>
    </p:spTree>
    <p:extLst>
      <p:ext uri="{BB962C8B-B14F-4D97-AF65-F5344CB8AC3E}">
        <p14:creationId xmlns:p14="http://schemas.microsoft.com/office/powerpoint/2010/main" val="691411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F2BC-AB9C-37E1-01AF-5B4EDE02937E}"/>
              </a:ext>
            </a:extLst>
          </p:cNvPr>
          <p:cNvSpPr>
            <a:spLocks noGrp="1"/>
          </p:cNvSpPr>
          <p:nvPr>
            <p:ph type="ctrTitle"/>
          </p:nvPr>
        </p:nvSpPr>
        <p:spPr>
          <a:xfrm>
            <a:off x="4140678" y="1122363"/>
            <a:ext cx="7086601"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DA443AA-8E73-69FA-A1C3-DEAB7F7CE2DB}"/>
              </a:ext>
            </a:extLst>
          </p:cNvPr>
          <p:cNvSpPr>
            <a:spLocks noGrp="1"/>
          </p:cNvSpPr>
          <p:nvPr>
            <p:ph type="subTitle" idx="1"/>
          </p:nvPr>
        </p:nvSpPr>
        <p:spPr>
          <a:xfrm>
            <a:off x="4140677" y="3602038"/>
            <a:ext cx="70866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1FE60-941A-7FA2-5A64-878A48E3ACE4}"/>
              </a:ext>
            </a:extLst>
          </p:cNvPr>
          <p:cNvSpPr>
            <a:spLocks noGrp="1"/>
          </p:cNvSpPr>
          <p:nvPr>
            <p:ph type="dt" sz="half" idx="10"/>
          </p:nvPr>
        </p:nvSpPr>
        <p:spPr/>
        <p:txBody>
          <a:bodyPr/>
          <a:lstStyle/>
          <a:p>
            <a:fld id="{54F3EF93-0058-4998-B2E7-C4FD15A49767}" type="datetimeFigureOut">
              <a:rPr lang="en-US" smtClean="0"/>
              <a:t>6/10/2024</a:t>
            </a:fld>
            <a:endParaRPr lang="en-US"/>
          </a:p>
        </p:txBody>
      </p:sp>
      <p:pic>
        <p:nvPicPr>
          <p:cNvPr id="8" name="Picture 7" descr="A red and white logo&#10;&#10;Description automatically generated">
            <a:extLst>
              <a:ext uri="{FF2B5EF4-FFF2-40B4-BE49-F238E27FC236}">
                <a16:creationId xmlns:a16="http://schemas.microsoft.com/office/drawing/2014/main" id="{C6097F9A-3430-64FB-7B97-A73E0C5D590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81154" y="531999"/>
            <a:ext cx="4525684" cy="5027049"/>
          </a:xfrm>
          <a:prstGeom prst="rect">
            <a:avLst/>
          </a:prstGeom>
        </p:spPr>
      </p:pic>
      <p:pic>
        <p:nvPicPr>
          <p:cNvPr id="9" name="Picture 8" descr="A black background with white letters&#10;&#10;Description automatically generated">
            <a:extLst>
              <a:ext uri="{FF2B5EF4-FFF2-40B4-BE49-F238E27FC236}">
                <a16:creationId xmlns:a16="http://schemas.microsoft.com/office/drawing/2014/main" id="{CDC6D317-D1AE-C1B8-D15C-AB4F25D8A85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784431" y="4942808"/>
            <a:ext cx="3319129" cy="629984"/>
          </a:xfrm>
          <a:prstGeom prst="rect">
            <a:avLst/>
          </a:prstGeom>
        </p:spPr>
      </p:pic>
    </p:spTree>
    <p:extLst>
      <p:ext uri="{BB962C8B-B14F-4D97-AF65-F5344CB8AC3E}">
        <p14:creationId xmlns:p14="http://schemas.microsoft.com/office/powerpoint/2010/main" val="336332287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17D5-ED59-DE18-F46B-ED288F5285C7}"/>
              </a:ext>
            </a:extLst>
          </p:cNvPr>
          <p:cNvSpPr>
            <a:spLocks noGrp="1"/>
          </p:cNvSpPr>
          <p:nvPr>
            <p:ph type="title"/>
          </p:nvPr>
        </p:nvSpPr>
        <p:spPr>
          <a:xfrm>
            <a:off x="838200" y="365125"/>
            <a:ext cx="903815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F6F460D-4815-A656-FE45-0FFF5DBE7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D0462-5503-83CA-FCAC-D3FD9055C9F8}"/>
              </a:ext>
            </a:extLst>
          </p:cNvPr>
          <p:cNvSpPr>
            <a:spLocks noGrp="1"/>
          </p:cNvSpPr>
          <p:nvPr>
            <p:ph type="dt" sz="half" idx="10"/>
          </p:nvPr>
        </p:nvSpPr>
        <p:spPr/>
        <p:txBody>
          <a:bodyPr/>
          <a:lstStyle/>
          <a:p>
            <a:fld id="{54F3EF93-0058-4998-B2E7-C4FD15A49767}" type="datetimeFigureOut">
              <a:rPr lang="en-US" smtClean="0"/>
              <a:t>6/10/2024</a:t>
            </a:fld>
            <a:endParaRPr lang="en-US"/>
          </a:p>
        </p:txBody>
      </p:sp>
      <p:sp>
        <p:nvSpPr>
          <p:cNvPr id="6" name="Slide Number Placeholder 5">
            <a:extLst>
              <a:ext uri="{FF2B5EF4-FFF2-40B4-BE49-F238E27FC236}">
                <a16:creationId xmlns:a16="http://schemas.microsoft.com/office/drawing/2014/main" id="{9C403C37-8917-E3BE-9C88-DE88BE61B5AF}"/>
              </a:ext>
            </a:extLst>
          </p:cNvPr>
          <p:cNvSpPr>
            <a:spLocks noGrp="1"/>
          </p:cNvSpPr>
          <p:nvPr>
            <p:ph type="sldNum" sz="quarter" idx="12"/>
          </p:nvPr>
        </p:nvSpPr>
        <p:spPr/>
        <p:txBody>
          <a:bodyPr/>
          <a:lstStyle/>
          <a:p>
            <a:fld id="{7CC9AC39-4408-42C7-8C61-D0F93E843797}" type="slidenum">
              <a:rPr lang="en-US" smtClean="0"/>
              <a:t>‹#›</a:t>
            </a:fld>
            <a:endParaRPr lang="en-US"/>
          </a:p>
        </p:txBody>
      </p:sp>
      <p:pic>
        <p:nvPicPr>
          <p:cNvPr id="7" name="Picture 6" descr="A red and white logo&#10;&#10;Description automatically generated">
            <a:extLst>
              <a:ext uri="{FF2B5EF4-FFF2-40B4-BE49-F238E27FC236}">
                <a16:creationId xmlns:a16="http://schemas.microsoft.com/office/drawing/2014/main" id="{FCBD369C-89AB-0BF5-38AB-6BDB5C3E0A3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982200" y="203696"/>
            <a:ext cx="1484017" cy="1648419"/>
          </a:xfrm>
          <a:prstGeom prst="rect">
            <a:avLst/>
          </a:prstGeom>
        </p:spPr>
      </p:pic>
      <p:pic>
        <p:nvPicPr>
          <p:cNvPr id="9" name="Picture 8" descr="A black background with white letters&#10;&#10;Description automatically generated">
            <a:extLst>
              <a:ext uri="{FF2B5EF4-FFF2-40B4-BE49-F238E27FC236}">
                <a16:creationId xmlns:a16="http://schemas.microsoft.com/office/drawing/2014/main" id="{0B0424B1-AAC9-7E9D-8E51-0E6868770177}"/>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626138" y="6257006"/>
            <a:ext cx="2939724" cy="557971"/>
          </a:xfrm>
          <a:prstGeom prst="rect">
            <a:avLst/>
          </a:prstGeom>
        </p:spPr>
      </p:pic>
    </p:spTree>
    <p:extLst>
      <p:ext uri="{BB962C8B-B14F-4D97-AF65-F5344CB8AC3E}">
        <p14:creationId xmlns:p14="http://schemas.microsoft.com/office/powerpoint/2010/main" val="173179965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639025-FB07-E96E-E73F-05F13694DAC1}"/>
              </a:ext>
            </a:extLst>
          </p:cNvPr>
          <p:cNvSpPr>
            <a:spLocks noGrp="1"/>
          </p:cNvSpPr>
          <p:nvPr>
            <p:ph type="dt" sz="half" idx="10"/>
          </p:nvPr>
        </p:nvSpPr>
        <p:spPr/>
        <p:txBody>
          <a:bodyPr/>
          <a:lstStyle/>
          <a:p>
            <a:fld id="{54F3EF93-0058-4998-B2E7-C4FD15A49767}" type="datetimeFigureOut">
              <a:rPr lang="en-US" smtClean="0"/>
              <a:t>6/10/2024</a:t>
            </a:fld>
            <a:endParaRPr lang="en-US"/>
          </a:p>
        </p:txBody>
      </p:sp>
      <p:sp>
        <p:nvSpPr>
          <p:cNvPr id="5" name="Slide Number Placeholder 4">
            <a:extLst>
              <a:ext uri="{FF2B5EF4-FFF2-40B4-BE49-F238E27FC236}">
                <a16:creationId xmlns:a16="http://schemas.microsoft.com/office/drawing/2014/main" id="{4140C468-97A0-3972-C3BC-8B3CE6E2C1EF}"/>
              </a:ext>
            </a:extLst>
          </p:cNvPr>
          <p:cNvSpPr>
            <a:spLocks noGrp="1"/>
          </p:cNvSpPr>
          <p:nvPr>
            <p:ph type="sldNum" sz="quarter" idx="12"/>
          </p:nvPr>
        </p:nvSpPr>
        <p:spPr/>
        <p:txBody>
          <a:bodyPr/>
          <a:lstStyle/>
          <a:p>
            <a:fld id="{7CC9AC39-4408-42C7-8C61-D0F93E843797}" type="slidenum">
              <a:rPr lang="en-US" smtClean="0"/>
              <a:t>‹#›</a:t>
            </a:fld>
            <a:endParaRPr lang="en-US"/>
          </a:p>
        </p:txBody>
      </p:sp>
      <p:pic>
        <p:nvPicPr>
          <p:cNvPr id="17" name="Picture 16" descr="A computer monitor with a blank screen&#10;&#10;Description automatically generated">
            <a:extLst>
              <a:ext uri="{FF2B5EF4-FFF2-40B4-BE49-F238E27FC236}">
                <a16:creationId xmlns:a16="http://schemas.microsoft.com/office/drawing/2014/main" id="{22E3F6FA-D3D4-A5AE-ECB8-68A5BBB3F8EE}"/>
              </a:ext>
            </a:extLst>
          </p:cNvPr>
          <p:cNvPicPr>
            <a:picLocks noChangeAspect="1"/>
          </p:cNvPicPr>
          <p:nvPr userDrawn="1"/>
        </p:nvPicPr>
        <p:blipFill rotWithShape="1">
          <a:blip r:embed="rId2"/>
          <a:srcRect t="26595" b="27198"/>
          <a:stretch/>
        </p:blipFill>
        <p:spPr>
          <a:xfrm>
            <a:off x="1286072" y="239137"/>
            <a:ext cx="9619856" cy="5752383"/>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5B5FB347-929B-000F-1A93-D344589058E6}"/>
              </a:ext>
            </a:extLst>
          </p:cNvPr>
          <p:cNvPicPr>
            <a:picLocks noChangeAspect="1"/>
          </p:cNvPicPr>
          <p:nvPr userDrawn="1"/>
        </p:nvPicPr>
        <p:blipFill>
          <a:blip r:embed="rId3"/>
          <a:stretch>
            <a:fillRect/>
          </a:stretch>
        </p:blipFill>
        <p:spPr>
          <a:xfrm>
            <a:off x="4600031" y="6253013"/>
            <a:ext cx="2991937" cy="567881"/>
          </a:xfrm>
          <a:prstGeom prst="rect">
            <a:avLst/>
          </a:prstGeom>
        </p:spPr>
      </p:pic>
    </p:spTree>
    <p:extLst>
      <p:ext uri="{BB962C8B-B14F-4D97-AF65-F5344CB8AC3E}">
        <p14:creationId xmlns:p14="http://schemas.microsoft.com/office/powerpoint/2010/main" val="13200093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pic>
        <p:nvPicPr>
          <p:cNvPr id="6" name="Picture 5" descr="A red and white logo&#10;&#10;Description automatically generated">
            <a:extLst>
              <a:ext uri="{FF2B5EF4-FFF2-40B4-BE49-F238E27FC236}">
                <a16:creationId xmlns:a16="http://schemas.microsoft.com/office/drawing/2014/main" id="{FA7E1884-A2DA-3208-278C-305556E2419A}"/>
              </a:ext>
            </a:extLst>
          </p:cNvPr>
          <p:cNvPicPr>
            <a:picLocks noGrp="1" noRot="1" noMove="1" noResize="1" noEditPoints="1" noAdjustHandles="1" noChangeArrowheads="1" noChangeShapeType="1" noCrop="1"/>
          </p:cNvPicPr>
          <p:nvPr userDrawn="1"/>
        </p:nvPicPr>
        <p:blipFill>
          <a:blip r:embed="rId2"/>
          <a:stretch>
            <a:fillRect/>
          </a:stretch>
        </p:blipFill>
        <p:spPr>
          <a:xfrm>
            <a:off x="364950" y="915473"/>
            <a:ext cx="4525684" cy="5027049"/>
          </a:xfrm>
          <a:prstGeom prst="rect">
            <a:avLst/>
          </a:prstGeom>
        </p:spPr>
      </p:pic>
      <p:pic>
        <p:nvPicPr>
          <p:cNvPr id="8" name="Picture 7" descr="A black background with white letters&#10;&#10;Description automatically generated">
            <a:extLst>
              <a:ext uri="{FF2B5EF4-FFF2-40B4-BE49-F238E27FC236}">
                <a16:creationId xmlns:a16="http://schemas.microsoft.com/office/drawing/2014/main" id="{C4660A07-B620-F5AD-1B89-2D2735DA152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054634" y="2691379"/>
            <a:ext cx="7772416" cy="1475235"/>
          </a:xfrm>
          <a:prstGeom prst="rect">
            <a:avLst/>
          </a:prstGeom>
        </p:spPr>
      </p:pic>
    </p:spTree>
    <p:extLst>
      <p:ext uri="{BB962C8B-B14F-4D97-AF65-F5344CB8AC3E}">
        <p14:creationId xmlns:p14="http://schemas.microsoft.com/office/powerpoint/2010/main" val="248543163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C0F9E-E511-106B-765A-21E908C8A8E1}"/>
              </a:ext>
            </a:extLst>
          </p:cNvPr>
          <p:cNvSpPr>
            <a:spLocks noGrp="1"/>
          </p:cNvSpPr>
          <p:nvPr>
            <p:ph type="dt" sz="half" idx="10"/>
          </p:nvPr>
        </p:nvSpPr>
        <p:spPr/>
        <p:txBody>
          <a:bodyPr/>
          <a:lstStyle/>
          <a:p>
            <a:fld id="{54F3EF93-0058-4998-B2E7-C4FD15A49767}" type="datetimeFigureOut">
              <a:rPr lang="en-US" smtClean="0"/>
              <a:t>6/10/2024</a:t>
            </a:fld>
            <a:endParaRPr lang="en-US"/>
          </a:p>
        </p:txBody>
      </p:sp>
      <p:sp>
        <p:nvSpPr>
          <p:cNvPr id="4" name="Slide Number Placeholder 3">
            <a:extLst>
              <a:ext uri="{FF2B5EF4-FFF2-40B4-BE49-F238E27FC236}">
                <a16:creationId xmlns:a16="http://schemas.microsoft.com/office/drawing/2014/main" id="{73FB50F0-52FE-D1B9-8144-BE0AD5835574}"/>
              </a:ext>
            </a:extLst>
          </p:cNvPr>
          <p:cNvSpPr>
            <a:spLocks noGrp="1"/>
          </p:cNvSpPr>
          <p:nvPr>
            <p:ph type="sldNum" sz="quarter" idx="12"/>
          </p:nvPr>
        </p:nvSpPr>
        <p:spPr/>
        <p:txBody>
          <a:bodyPr/>
          <a:lstStyle/>
          <a:p>
            <a:fld id="{7CC9AC39-4408-42C7-8C61-D0F93E843797}" type="slidenum">
              <a:rPr lang="en-US" smtClean="0"/>
              <a:t>‹#›</a:t>
            </a:fld>
            <a:endParaRPr lang="en-US"/>
          </a:p>
        </p:txBody>
      </p:sp>
      <p:pic>
        <p:nvPicPr>
          <p:cNvPr id="5" name="Picture 4" descr="A black background with blue letters&#10;&#10;Description automatically generated">
            <a:extLst>
              <a:ext uri="{FF2B5EF4-FFF2-40B4-BE49-F238E27FC236}">
                <a16:creationId xmlns:a16="http://schemas.microsoft.com/office/drawing/2014/main" id="{CEBF7726-6B3B-605D-25F6-813350885EFA}"/>
              </a:ext>
            </a:extLst>
          </p:cNvPr>
          <p:cNvPicPr>
            <a:picLocks noChangeAspect="1"/>
          </p:cNvPicPr>
          <p:nvPr userDrawn="1"/>
        </p:nvPicPr>
        <p:blipFill>
          <a:blip r:embed="rId2"/>
          <a:stretch>
            <a:fillRect/>
          </a:stretch>
        </p:blipFill>
        <p:spPr>
          <a:xfrm>
            <a:off x="4600031" y="6253013"/>
            <a:ext cx="2991937" cy="567881"/>
          </a:xfrm>
          <a:prstGeom prst="rect">
            <a:avLst/>
          </a:prstGeom>
        </p:spPr>
      </p:pic>
    </p:spTree>
    <p:extLst>
      <p:ext uri="{BB962C8B-B14F-4D97-AF65-F5344CB8AC3E}">
        <p14:creationId xmlns:p14="http://schemas.microsoft.com/office/powerpoint/2010/main" val="838550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26956-47B4-596B-34B4-03642BC51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D0C026-4D0E-2043-B5A9-63551EB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81F4C5-50DE-AEC9-AB54-ECD7BEEAF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EF93-0058-4998-B2E7-C4FD15A49767}" type="datetimeFigureOut">
              <a:rPr lang="en-US" smtClean="0"/>
              <a:t>6/10/2024</a:t>
            </a:fld>
            <a:endParaRPr lang="en-US"/>
          </a:p>
        </p:txBody>
      </p:sp>
      <p:sp>
        <p:nvSpPr>
          <p:cNvPr id="5" name="Footer Placeholder 4">
            <a:extLst>
              <a:ext uri="{FF2B5EF4-FFF2-40B4-BE49-F238E27FC236}">
                <a16:creationId xmlns:a16="http://schemas.microsoft.com/office/drawing/2014/main" id="{D639B90F-D91C-FB89-6801-F6F73D2FD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MNVOTES.GOV</a:t>
            </a:r>
          </a:p>
        </p:txBody>
      </p:sp>
      <p:sp>
        <p:nvSpPr>
          <p:cNvPr id="6" name="Slide Number Placeholder 5">
            <a:extLst>
              <a:ext uri="{FF2B5EF4-FFF2-40B4-BE49-F238E27FC236}">
                <a16:creationId xmlns:a16="http://schemas.microsoft.com/office/drawing/2014/main" id="{467697E5-908D-97F6-76B9-C46581FCF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9AC39-4408-42C7-8C61-D0F93E843797}" type="slidenum">
              <a:rPr lang="en-US" smtClean="0"/>
              <a:t>‹#›</a:t>
            </a:fld>
            <a:endParaRPr lang="en-US"/>
          </a:p>
        </p:txBody>
      </p:sp>
    </p:spTree>
    <p:extLst>
      <p:ext uri="{BB962C8B-B14F-4D97-AF65-F5344CB8AC3E}">
        <p14:creationId xmlns:p14="http://schemas.microsoft.com/office/powerpoint/2010/main" val="16404337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9" r:id="rId3"/>
    <p:sldLayoutId id="2147483708" r:id="rId4"/>
    <p:sldLayoutId id="214748370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ichael.Wall@state.mn.us" TargetMode="External"/><Relationship Id="rId2" Type="http://schemas.openxmlformats.org/officeDocument/2006/relationships/hyperlink" Target="https://www.sos.state.mn.us/elections-voting/get-involved/postsecondary-elections-resources/" TargetMode="External"/><Relationship Id="rId1" Type="http://schemas.openxmlformats.org/officeDocument/2006/relationships/slideLayout" Target="../slideLayouts/slideLayout2.xml"/><Relationship Id="rId4" Type="http://schemas.openxmlformats.org/officeDocument/2006/relationships/hyperlink" Target="https://www.sos.state.mn.us/elections-voting/get-involv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Michael.Wall@state.mn.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evisor.mn.gov/statutes/cite/201.1611#stat.201.1611.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CA7B-1D80-02B2-A366-00BE463B57C4}"/>
            </a:ext>
          </a:extLst>
        </p:cNvPr>
        <p:cNvGrpSpPr/>
        <p:nvPr/>
      </p:nvGrpSpPr>
      <p:grpSpPr>
        <a:xfrm>
          <a:off x="0" y="0"/>
          <a:ext cx="0" cy="0"/>
          <a:chOff x="0" y="0"/>
          <a:chExt cx="0" cy="0"/>
        </a:xfrm>
      </p:grpSpPr>
    </p:spTree>
    <p:extLst>
      <p:ext uri="{BB962C8B-B14F-4D97-AF65-F5344CB8AC3E}">
        <p14:creationId xmlns:p14="http://schemas.microsoft.com/office/powerpoint/2010/main" val="335622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4D48AF-4C96-0346-584F-3BF435756221}"/>
              </a:ext>
            </a:extLst>
          </p:cNvPr>
          <p:cNvSpPr txBox="1"/>
          <p:nvPr/>
        </p:nvSpPr>
        <p:spPr>
          <a:xfrm>
            <a:off x="387931" y="-41631868"/>
            <a:ext cx="5292436" cy="48567142"/>
          </a:xfrm>
          <a:prstGeom prst="rect">
            <a:avLst/>
          </a:prstGeom>
          <a:noFill/>
        </p:spPr>
        <p:txBody>
          <a:bodyPr wrap="square" rtlCol="0">
            <a:spAutoFit/>
          </a:bodyPr>
          <a:lstStyle/>
          <a:p>
            <a:r>
              <a:rPr lang="en-US" sz="45000" b="1" dirty="0">
                <a:latin typeface="Aptos" panose="020B0004020202020204" pitchFamily="34" charset="0"/>
              </a:rPr>
              <a:t>1 2 3 4 5 6 7</a:t>
            </a:r>
          </a:p>
        </p:txBody>
      </p:sp>
      <p:sp>
        <p:nvSpPr>
          <p:cNvPr id="3" name="TextBox 2">
            <a:extLst>
              <a:ext uri="{FF2B5EF4-FFF2-40B4-BE49-F238E27FC236}">
                <a16:creationId xmlns:a16="http://schemas.microsoft.com/office/drawing/2014/main" id="{B3956761-CC55-1DDB-26F2-5CEA6AF6B888}"/>
              </a:ext>
            </a:extLst>
          </p:cNvPr>
          <p:cNvSpPr txBox="1"/>
          <p:nvPr/>
        </p:nvSpPr>
        <p:spPr>
          <a:xfrm>
            <a:off x="3648368" y="2216727"/>
            <a:ext cx="8383798" cy="1938992"/>
          </a:xfrm>
          <a:prstGeom prst="rect">
            <a:avLst/>
          </a:prstGeom>
          <a:noFill/>
        </p:spPr>
        <p:txBody>
          <a:bodyPr wrap="square" rtlCol="0">
            <a:spAutoFit/>
          </a:bodyPr>
          <a:lstStyle/>
          <a:p>
            <a:r>
              <a:rPr lang="en-US" sz="4000" dirty="0">
                <a:latin typeface="Lato" panose="020F0502020204030203" pitchFamily="34" charset="0"/>
                <a:ea typeface="Lato" panose="020F0502020204030203" pitchFamily="34" charset="0"/>
                <a:cs typeface="Lato" panose="020F0502020204030203" pitchFamily="34" charset="0"/>
              </a:rPr>
              <a:t>Elections Items That </a:t>
            </a:r>
            <a:br>
              <a:rPr lang="en-US" sz="4000" dirty="0">
                <a:latin typeface="Lato" panose="020F0502020204030203" pitchFamily="34" charset="0"/>
                <a:ea typeface="Lato" panose="020F0502020204030203" pitchFamily="34" charset="0"/>
                <a:cs typeface="Lato" panose="020F0502020204030203" pitchFamily="34" charset="0"/>
              </a:rPr>
            </a:br>
            <a:r>
              <a:rPr lang="en-US" sz="4000" dirty="0">
                <a:latin typeface="Lato" panose="020F0502020204030203" pitchFamily="34" charset="0"/>
                <a:ea typeface="Lato" panose="020F0502020204030203" pitchFamily="34" charset="0"/>
                <a:cs typeface="Lato" panose="020F0502020204030203" pitchFamily="34" charset="0"/>
              </a:rPr>
              <a:t>Minnesota Law Says </a:t>
            </a:r>
            <a:br>
              <a:rPr lang="en-US" sz="4000" dirty="0">
                <a:latin typeface="Lato" panose="020F0502020204030203" pitchFamily="34" charset="0"/>
                <a:ea typeface="Lato" panose="020F0502020204030203" pitchFamily="34" charset="0"/>
                <a:cs typeface="Lato" panose="020F0502020204030203" pitchFamily="34" charset="0"/>
              </a:rPr>
            </a:br>
            <a:r>
              <a:rPr lang="en-US" sz="4000" dirty="0">
                <a:latin typeface="Lato" panose="020F0502020204030203" pitchFamily="34" charset="0"/>
                <a:ea typeface="Lato" panose="020F0502020204030203" pitchFamily="34" charset="0"/>
                <a:cs typeface="Lato" panose="020F0502020204030203" pitchFamily="34" charset="0"/>
              </a:rPr>
              <a:t>Colleges and Universities Must Do</a:t>
            </a:r>
          </a:p>
        </p:txBody>
      </p:sp>
    </p:spTree>
    <p:extLst>
      <p:ext uri="{BB962C8B-B14F-4D97-AF65-F5344CB8AC3E}">
        <p14:creationId xmlns:p14="http://schemas.microsoft.com/office/powerpoint/2010/main" val="213345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2E6B-B2F4-6588-20C0-A747AD789F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569C88-8170-FDCD-1B0D-06620A4B9625}"/>
              </a:ext>
            </a:extLst>
          </p:cNvPr>
          <p:cNvSpPr txBox="1"/>
          <p:nvPr/>
        </p:nvSpPr>
        <p:spPr>
          <a:xfrm>
            <a:off x="387931" y="-41787977"/>
            <a:ext cx="5292436" cy="48567142"/>
          </a:xfrm>
          <a:prstGeom prst="rect">
            <a:avLst/>
          </a:prstGeom>
          <a:noFill/>
        </p:spPr>
        <p:txBody>
          <a:bodyPr wrap="square" rtlCol="0">
            <a:spAutoFit/>
          </a:bodyPr>
          <a:lstStyle/>
          <a:p>
            <a:pPr algn="ctr"/>
            <a:r>
              <a:rPr lang="en-US" sz="45000" b="1" dirty="0">
                <a:latin typeface="Aptos" panose="020B0004020202020204" pitchFamily="34" charset="0"/>
              </a:rPr>
              <a:t>1 2 3 4 5 6 7</a:t>
            </a:r>
          </a:p>
        </p:txBody>
      </p:sp>
      <p:sp>
        <p:nvSpPr>
          <p:cNvPr id="3" name="TextBox 2">
            <a:extLst>
              <a:ext uri="{FF2B5EF4-FFF2-40B4-BE49-F238E27FC236}">
                <a16:creationId xmlns:a16="http://schemas.microsoft.com/office/drawing/2014/main" id="{615D9D90-1700-0595-69FE-814E9766535E}"/>
              </a:ext>
            </a:extLst>
          </p:cNvPr>
          <p:cNvSpPr txBox="1"/>
          <p:nvPr/>
        </p:nvSpPr>
        <p:spPr>
          <a:xfrm>
            <a:off x="4322622" y="2721114"/>
            <a:ext cx="7232072" cy="707886"/>
          </a:xfrm>
          <a:prstGeom prst="rect">
            <a:avLst/>
          </a:prstGeom>
          <a:noFill/>
        </p:spPr>
        <p:txBody>
          <a:bodyPr wrap="square" rtlCol="0">
            <a:spAutoFit/>
          </a:bodyPr>
          <a:lstStyle/>
          <a:p>
            <a:r>
              <a:rPr lang="en-US" sz="4000" dirty="0">
                <a:latin typeface="Lato" panose="020F0502020204030203" pitchFamily="34" charset="0"/>
                <a:ea typeface="Lato" panose="020F0502020204030203" pitchFamily="34" charset="0"/>
                <a:cs typeface="Lato" panose="020F0502020204030203" pitchFamily="34" charset="0"/>
              </a:rPr>
              <a:t>Please.</a:t>
            </a:r>
          </a:p>
        </p:txBody>
      </p:sp>
    </p:spTree>
    <p:extLst>
      <p:ext uri="{BB962C8B-B14F-4D97-AF65-F5344CB8AC3E}">
        <p14:creationId xmlns:p14="http://schemas.microsoft.com/office/powerpoint/2010/main" val="233900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714C-6B89-9BD7-F9B8-C253259408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E9A7B8-C3A7-8B1A-C3FA-DF5D5E02EB94}"/>
              </a:ext>
            </a:extLst>
          </p:cNvPr>
          <p:cNvSpPr txBox="1"/>
          <p:nvPr/>
        </p:nvSpPr>
        <p:spPr>
          <a:xfrm>
            <a:off x="110836" y="-166255"/>
            <a:ext cx="5292436" cy="55492114"/>
          </a:xfrm>
          <a:prstGeom prst="rect">
            <a:avLst/>
          </a:prstGeom>
          <a:noFill/>
        </p:spPr>
        <p:txBody>
          <a:bodyPr wrap="square" rtlCol="0">
            <a:spAutoFit/>
          </a:bodyPr>
          <a:lstStyle/>
          <a:p>
            <a:r>
              <a:rPr lang="en-US" sz="45000" b="1" dirty="0">
                <a:latin typeface="Lato" panose="020F0502020204030203" pitchFamily="34" charset="0"/>
                <a:ea typeface="Lato" panose="020F0502020204030203" pitchFamily="34" charset="0"/>
                <a:cs typeface="Lato" panose="020F0502020204030203" pitchFamily="34" charset="0"/>
              </a:rPr>
              <a:t>1</a:t>
            </a:r>
            <a:r>
              <a:rPr lang="en-US" sz="45000" b="1" dirty="0">
                <a:latin typeface="Aptos" panose="020B0004020202020204" pitchFamily="34" charset="0"/>
              </a:rPr>
              <a:t> 2 3 4 5 6 7 8 </a:t>
            </a:r>
          </a:p>
        </p:txBody>
      </p:sp>
      <p:sp>
        <p:nvSpPr>
          <p:cNvPr id="3" name="TextBox 2">
            <a:extLst>
              <a:ext uri="{FF2B5EF4-FFF2-40B4-BE49-F238E27FC236}">
                <a16:creationId xmlns:a16="http://schemas.microsoft.com/office/drawing/2014/main" id="{5F5AE668-78AB-C426-EA1C-9ECFC8D49637}"/>
              </a:ext>
            </a:extLst>
          </p:cNvPr>
          <p:cNvSpPr txBox="1"/>
          <p:nvPr/>
        </p:nvSpPr>
        <p:spPr>
          <a:xfrm>
            <a:off x="3112654" y="1902691"/>
            <a:ext cx="9107055" cy="2684902"/>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Written agreement to County Auditor </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To provide student housing lists for each election</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By 60 days before the first election of the year. </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Lasts for the calendar year</a:t>
            </a:r>
            <a:endParaRPr lang="en-US" sz="3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86223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847C5-57C2-C2EB-65EA-F45733B951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9F34D9-1A51-AE83-F066-BE326582DE6C}"/>
              </a:ext>
            </a:extLst>
          </p:cNvPr>
          <p:cNvSpPr txBox="1"/>
          <p:nvPr/>
        </p:nvSpPr>
        <p:spPr>
          <a:xfrm>
            <a:off x="332510" y="-6856761"/>
            <a:ext cx="5292436" cy="55492114"/>
          </a:xfrm>
          <a:prstGeom prst="rect">
            <a:avLst/>
          </a:prstGeom>
          <a:noFill/>
        </p:spPr>
        <p:txBody>
          <a:bodyPr wrap="square" rtlCol="0">
            <a:spAutoFit/>
          </a:bodyPr>
          <a:lstStyle/>
          <a:p>
            <a:r>
              <a:rPr lang="en-US" sz="45000" b="1" dirty="0">
                <a:latin typeface="Aptos" panose="020B0004020202020204" pitchFamily="34" charset="0"/>
              </a:rPr>
              <a:t>1 </a:t>
            </a:r>
            <a:r>
              <a:rPr lang="en-US" sz="45000" b="1" dirty="0">
                <a:latin typeface="Lato" panose="020F0502020204030203" pitchFamily="34" charset="0"/>
                <a:ea typeface="Lato" panose="020F0502020204030203" pitchFamily="34" charset="0"/>
                <a:cs typeface="Lato" panose="020F0502020204030203" pitchFamily="34" charset="0"/>
              </a:rPr>
              <a:t>2</a:t>
            </a:r>
            <a:r>
              <a:rPr lang="en-US" sz="45000" b="1" dirty="0">
                <a:latin typeface="Aptos" panose="020B0004020202020204" pitchFamily="34" charset="0"/>
              </a:rPr>
              <a:t> 3 4 5 6 7 8 </a:t>
            </a:r>
          </a:p>
        </p:txBody>
      </p:sp>
      <p:sp>
        <p:nvSpPr>
          <p:cNvPr id="5" name="TextBox 4">
            <a:extLst>
              <a:ext uri="{FF2B5EF4-FFF2-40B4-BE49-F238E27FC236}">
                <a16:creationId xmlns:a16="http://schemas.microsoft.com/office/drawing/2014/main" id="{C0144F3C-2EEB-EBD2-EFE7-C522E96A00DC}"/>
              </a:ext>
            </a:extLst>
          </p:cNvPr>
          <p:cNvSpPr txBox="1"/>
          <p:nvPr/>
        </p:nvSpPr>
        <p:spPr>
          <a:xfrm>
            <a:off x="3574473" y="1616364"/>
            <a:ext cx="9153236" cy="3977564"/>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Prepare current list of enrolled students </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Living in campus housing</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Living in the campus city/cities (state aid)</a:t>
            </a:r>
          </a:p>
          <a:p>
            <a:pPr lvl="1">
              <a:lnSpc>
                <a:spcPct val="150000"/>
              </a:lnSpc>
            </a:pPr>
            <a:r>
              <a:rPr lang="en-US" sz="2400" b="1" i="1">
                <a:latin typeface="Lato" panose="020F0502020204030203" pitchFamily="34" charset="0"/>
                <a:ea typeface="Lato" panose="020F0502020204030203" pitchFamily="34" charset="0"/>
                <a:cs typeface="Lato" panose="020F0502020204030203" pitchFamily="34" charset="0"/>
              </a:rPr>
              <a:t>	-MAY </a:t>
            </a:r>
            <a:r>
              <a:rPr lang="en-US" sz="2400" b="1" i="1" dirty="0">
                <a:latin typeface="Lato" panose="020F0502020204030203" pitchFamily="34" charset="0"/>
                <a:ea typeface="Lato" panose="020F0502020204030203" pitchFamily="34" charset="0"/>
                <a:cs typeface="Lato" panose="020F0502020204030203" pitchFamily="34" charset="0"/>
              </a:rPr>
              <a:t>include up to 10 miles from campus (federal aid)</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Certified (signed off as current and accurate)</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To Auditor each election </a:t>
            </a:r>
            <a:r>
              <a:rPr lang="en-US" sz="2400" b="1" dirty="0">
                <a:latin typeface="Lato" panose="020F0502020204030203" pitchFamily="34" charset="0"/>
                <a:ea typeface="Lato" panose="020F0502020204030203" pitchFamily="34" charset="0"/>
                <a:cs typeface="Lato" panose="020F0502020204030203" pitchFamily="34" charset="0"/>
              </a:rPr>
              <a:t>(not before 20 days prior)</a:t>
            </a:r>
            <a:endParaRPr lang="en-US" sz="28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95391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4AD4-2C88-41D7-2251-BBDA530BAD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CB2D78-C073-B44C-BDD3-0A41DD57F487}"/>
              </a:ext>
            </a:extLst>
          </p:cNvPr>
          <p:cNvSpPr txBox="1"/>
          <p:nvPr/>
        </p:nvSpPr>
        <p:spPr>
          <a:xfrm>
            <a:off x="387931" y="-13487125"/>
            <a:ext cx="5292436" cy="55492114"/>
          </a:xfrm>
          <a:prstGeom prst="rect">
            <a:avLst/>
          </a:prstGeom>
          <a:noFill/>
        </p:spPr>
        <p:txBody>
          <a:bodyPr wrap="square" rtlCol="0">
            <a:spAutoFit/>
          </a:bodyPr>
          <a:lstStyle/>
          <a:p>
            <a:r>
              <a:rPr lang="en-US" sz="45000" b="1" dirty="0">
                <a:latin typeface="Aptos" panose="020B0004020202020204" pitchFamily="34" charset="0"/>
              </a:rPr>
              <a:t>1 2 </a:t>
            </a:r>
            <a:r>
              <a:rPr lang="en-US" sz="45000" b="1" dirty="0">
                <a:latin typeface="Lato" panose="020F0502020204030203" pitchFamily="34" charset="0"/>
                <a:ea typeface="Lato" panose="020F0502020204030203" pitchFamily="34" charset="0"/>
                <a:cs typeface="Lato" panose="020F0502020204030203" pitchFamily="34" charset="0"/>
              </a:rPr>
              <a:t>3</a:t>
            </a:r>
            <a:r>
              <a:rPr lang="en-US" sz="45000" b="1" dirty="0">
                <a:latin typeface="Aptos" panose="020B0004020202020204" pitchFamily="34" charset="0"/>
              </a:rPr>
              <a:t> 4 5 6 7 8 </a:t>
            </a:r>
          </a:p>
        </p:txBody>
      </p:sp>
      <p:sp>
        <p:nvSpPr>
          <p:cNvPr id="4" name="TextBox 3">
            <a:extLst>
              <a:ext uri="{FF2B5EF4-FFF2-40B4-BE49-F238E27FC236}">
                <a16:creationId xmlns:a16="http://schemas.microsoft.com/office/drawing/2014/main" id="{BDC643A3-746B-6220-087D-4DCF594771E7}"/>
              </a:ext>
            </a:extLst>
          </p:cNvPr>
          <p:cNvSpPr txBox="1"/>
          <p:nvPr/>
        </p:nvSpPr>
        <p:spPr>
          <a:xfrm>
            <a:off x="3528291" y="1625602"/>
            <a:ext cx="8654473" cy="4082015"/>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Provide registration forms to each student</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Spring of each year</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Fall of each year</a:t>
            </a:r>
          </a:p>
          <a:p>
            <a:pPr marL="1371600" lvl="2"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Even years: delivered at least 36 days before the state general (November) election.  </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If form is provided electronically, email or text must be exclusively about voter registration.</a:t>
            </a:r>
          </a:p>
        </p:txBody>
      </p:sp>
    </p:spTree>
    <p:extLst>
      <p:ext uri="{BB962C8B-B14F-4D97-AF65-F5344CB8AC3E}">
        <p14:creationId xmlns:p14="http://schemas.microsoft.com/office/powerpoint/2010/main" val="1425505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D3602-30D4-8400-D014-24BD1ABE57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9F3D5C-7CFF-3244-2473-AA2BEDE28B3C}"/>
              </a:ext>
            </a:extLst>
          </p:cNvPr>
          <p:cNvSpPr txBox="1"/>
          <p:nvPr/>
        </p:nvSpPr>
        <p:spPr>
          <a:xfrm>
            <a:off x="387931" y="-20574018"/>
            <a:ext cx="5292436" cy="55492114"/>
          </a:xfrm>
          <a:prstGeom prst="rect">
            <a:avLst/>
          </a:prstGeom>
          <a:noFill/>
        </p:spPr>
        <p:txBody>
          <a:bodyPr wrap="square" rtlCol="0">
            <a:spAutoFit/>
          </a:bodyPr>
          <a:lstStyle/>
          <a:p>
            <a:r>
              <a:rPr lang="en-US" sz="45000" b="1" dirty="0">
                <a:latin typeface="Aptos" panose="020B0004020202020204" pitchFamily="34" charset="0"/>
              </a:rPr>
              <a:t>1 2 3 </a:t>
            </a:r>
            <a:r>
              <a:rPr lang="en-US" sz="45000" b="1" dirty="0">
                <a:latin typeface="Lato" panose="020F0502020204030203" pitchFamily="34" charset="0"/>
                <a:ea typeface="Lato" panose="020F0502020204030203" pitchFamily="34" charset="0"/>
                <a:cs typeface="Lato" panose="020F0502020204030203" pitchFamily="34" charset="0"/>
              </a:rPr>
              <a:t>4</a:t>
            </a:r>
            <a:r>
              <a:rPr lang="en-US" sz="45000" b="1" dirty="0">
                <a:latin typeface="Aptos" panose="020B0004020202020204" pitchFamily="34" charset="0"/>
              </a:rPr>
              <a:t> 5 6 7 8 </a:t>
            </a:r>
          </a:p>
        </p:txBody>
      </p:sp>
      <p:sp>
        <p:nvSpPr>
          <p:cNvPr id="4" name="TextBox 3">
            <a:extLst>
              <a:ext uri="{FF2B5EF4-FFF2-40B4-BE49-F238E27FC236}">
                <a16:creationId xmlns:a16="http://schemas.microsoft.com/office/drawing/2014/main" id="{033A87AD-EB6A-396C-D4BD-8AA21B19ABF2}"/>
              </a:ext>
            </a:extLst>
          </p:cNvPr>
          <p:cNvSpPr txBox="1"/>
          <p:nvPr/>
        </p:nvSpPr>
        <p:spPr>
          <a:xfrm>
            <a:off x="3401801" y="1710428"/>
            <a:ext cx="9107055" cy="3146567"/>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Consult with campus student government</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 Most effective means of:</a:t>
            </a:r>
          </a:p>
          <a:p>
            <a:pPr marL="1371600" lvl="2"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Distributing forms</a:t>
            </a:r>
          </a:p>
          <a:p>
            <a:pPr marL="1371600" lvl="2"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Facilitating election day registration of students</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To create voter engagement plan/report (#7) </a:t>
            </a:r>
          </a:p>
        </p:txBody>
      </p:sp>
    </p:spTree>
    <p:extLst>
      <p:ext uri="{BB962C8B-B14F-4D97-AF65-F5344CB8AC3E}">
        <p14:creationId xmlns:p14="http://schemas.microsoft.com/office/powerpoint/2010/main" val="310740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9F5-0C6D-7387-7373-542A4EC5D2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D554BF-0F49-BD5B-84CB-4A6B721E4FAA}"/>
              </a:ext>
            </a:extLst>
          </p:cNvPr>
          <p:cNvSpPr txBox="1"/>
          <p:nvPr/>
        </p:nvSpPr>
        <p:spPr>
          <a:xfrm>
            <a:off x="387931" y="-27076984"/>
            <a:ext cx="5292436" cy="55492114"/>
          </a:xfrm>
          <a:prstGeom prst="rect">
            <a:avLst/>
          </a:prstGeom>
          <a:noFill/>
        </p:spPr>
        <p:txBody>
          <a:bodyPr wrap="square" rtlCol="0">
            <a:spAutoFit/>
          </a:bodyPr>
          <a:lstStyle/>
          <a:p>
            <a:pPr algn="just"/>
            <a:r>
              <a:rPr lang="en-US" sz="45000" b="1" dirty="0">
                <a:latin typeface="Aptos" panose="020B0004020202020204" pitchFamily="34" charset="0"/>
              </a:rPr>
              <a:t>1 2 3 4 </a:t>
            </a:r>
            <a:r>
              <a:rPr lang="en-US" sz="45000" b="1" dirty="0">
                <a:latin typeface="Lato" panose="020F0502020204030203" pitchFamily="34" charset="0"/>
                <a:ea typeface="Lato" panose="020F0502020204030203" pitchFamily="34" charset="0"/>
                <a:cs typeface="Lato" panose="020F0502020204030203" pitchFamily="34" charset="0"/>
              </a:rPr>
              <a:t>5</a:t>
            </a:r>
            <a:r>
              <a:rPr lang="en-US" sz="45000" b="1" dirty="0">
                <a:latin typeface="Aptos" panose="020B0004020202020204" pitchFamily="34" charset="0"/>
              </a:rPr>
              <a:t> 6 7 8 </a:t>
            </a:r>
          </a:p>
        </p:txBody>
      </p:sp>
      <p:sp>
        <p:nvSpPr>
          <p:cNvPr id="4" name="TextBox 3">
            <a:extLst>
              <a:ext uri="{FF2B5EF4-FFF2-40B4-BE49-F238E27FC236}">
                <a16:creationId xmlns:a16="http://schemas.microsoft.com/office/drawing/2014/main" id="{8C7EA035-6967-4991-F0DD-641AA84993EF}"/>
              </a:ext>
            </a:extLst>
          </p:cNvPr>
          <p:cNvSpPr txBox="1"/>
          <p:nvPr/>
        </p:nvSpPr>
        <p:spPr>
          <a:xfrm>
            <a:off x="3366430" y="1429046"/>
            <a:ext cx="9107055" cy="4636013"/>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Web page of voter/elections information</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Voter registration and voting requirements</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Deadlines</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Residency requirements/methods to prove</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Voting options</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Resources for students registered in other states</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Campus vote coordinator name/contact (see #6)</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Voter engagement plan/report (see #7)</a:t>
            </a:r>
            <a:endParaRPr lang="en-US" sz="20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27183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782E-EF3B-FA02-01BD-7359D177BF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1B04D6-6084-AB8E-8AD4-9E098F0A1DE5}"/>
              </a:ext>
            </a:extLst>
          </p:cNvPr>
          <p:cNvSpPr txBox="1"/>
          <p:nvPr/>
        </p:nvSpPr>
        <p:spPr>
          <a:xfrm>
            <a:off x="387931" y="-34396830"/>
            <a:ext cx="5292436" cy="55492114"/>
          </a:xfrm>
          <a:prstGeom prst="rect">
            <a:avLst/>
          </a:prstGeom>
          <a:noFill/>
        </p:spPr>
        <p:txBody>
          <a:bodyPr wrap="square" rtlCol="0">
            <a:spAutoFit/>
          </a:bodyPr>
          <a:lstStyle/>
          <a:p>
            <a:r>
              <a:rPr lang="en-US" sz="45000" b="1" dirty="0">
                <a:latin typeface="Aptos" panose="020B0004020202020204" pitchFamily="34" charset="0"/>
              </a:rPr>
              <a:t>1 2 3 4 5 </a:t>
            </a:r>
            <a:r>
              <a:rPr lang="en-US" sz="45000" b="1" dirty="0">
                <a:latin typeface="Lato" panose="020F0502020204030203" pitchFamily="34" charset="0"/>
                <a:ea typeface="Lato" panose="020F0502020204030203" pitchFamily="34" charset="0"/>
                <a:cs typeface="Lato" panose="020F0502020204030203" pitchFamily="34" charset="0"/>
              </a:rPr>
              <a:t>6</a:t>
            </a:r>
            <a:r>
              <a:rPr lang="en-US" sz="45000" b="1" dirty="0">
                <a:latin typeface="Aptos" panose="020B0004020202020204" pitchFamily="34" charset="0"/>
              </a:rPr>
              <a:t> 7 8 </a:t>
            </a:r>
          </a:p>
        </p:txBody>
      </p:sp>
      <p:sp>
        <p:nvSpPr>
          <p:cNvPr id="4" name="TextBox 3">
            <a:extLst>
              <a:ext uri="{FF2B5EF4-FFF2-40B4-BE49-F238E27FC236}">
                <a16:creationId xmlns:a16="http://schemas.microsoft.com/office/drawing/2014/main" id="{B2EAA6EE-034B-5785-81F2-30B54FE28236}"/>
              </a:ext>
            </a:extLst>
          </p:cNvPr>
          <p:cNvSpPr txBox="1"/>
          <p:nvPr/>
        </p:nvSpPr>
        <p:spPr>
          <a:xfrm>
            <a:off x="3451807" y="1791855"/>
            <a:ext cx="9107055" cy="2038571"/>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Designate staff Campus Vote Coordinator</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Ensure institution complies requirements</a:t>
            </a:r>
          </a:p>
          <a:p>
            <a:pPr marL="914400" lvl="1" indent="-457200">
              <a:lnSpc>
                <a:spcPct val="150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Consult with campus student government </a:t>
            </a:r>
            <a:r>
              <a:rPr lang="en-US" sz="2000" dirty="0">
                <a:latin typeface="Lato" panose="020F0502020204030203" pitchFamily="34" charset="0"/>
                <a:ea typeface="Lato" panose="020F0502020204030203" pitchFamily="34" charset="0"/>
                <a:cs typeface="Lato" panose="020F0502020204030203" pitchFamily="34" charset="0"/>
              </a:rPr>
              <a:t>(see #4)</a:t>
            </a:r>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51196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E63A-5E45-C875-D088-86A1BCA291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27B02F-EE46-230B-C47B-EBF6738BD2DE}"/>
              </a:ext>
            </a:extLst>
          </p:cNvPr>
          <p:cNvSpPr txBox="1"/>
          <p:nvPr/>
        </p:nvSpPr>
        <p:spPr>
          <a:xfrm>
            <a:off x="387931" y="-41082619"/>
            <a:ext cx="5292436" cy="55492114"/>
          </a:xfrm>
          <a:prstGeom prst="rect">
            <a:avLst/>
          </a:prstGeom>
          <a:noFill/>
        </p:spPr>
        <p:txBody>
          <a:bodyPr wrap="square" rtlCol="0">
            <a:spAutoFit/>
          </a:bodyPr>
          <a:lstStyle/>
          <a:p>
            <a:r>
              <a:rPr lang="en-US" sz="45000" b="1" dirty="0">
                <a:latin typeface="Aptos" panose="020B0004020202020204" pitchFamily="34" charset="0"/>
              </a:rPr>
              <a:t>1 2 3 4 5 6 </a:t>
            </a:r>
            <a:r>
              <a:rPr lang="en-US" sz="45000" b="1" dirty="0">
                <a:latin typeface="Lato" panose="020F0502020204030203" pitchFamily="34" charset="0"/>
                <a:ea typeface="Lato" panose="020F0502020204030203" pitchFamily="34" charset="0"/>
                <a:cs typeface="Lato" panose="020F0502020204030203" pitchFamily="34" charset="0"/>
              </a:rPr>
              <a:t>7</a:t>
            </a:r>
            <a:r>
              <a:rPr lang="en-US" sz="45000" b="1" dirty="0">
                <a:latin typeface="Aptos" panose="020B0004020202020204" pitchFamily="34" charset="0"/>
              </a:rPr>
              <a:t> 8 </a:t>
            </a:r>
          </a:p>
        </p:txBody>
      </p:sp>
      <p:sp>
        <p:nvSpPr>
          <p:cNvPr id="4" name="TextBox 3">
            <a:extLst>
              <a:ext uri="{FF2B5EF4-FFF2-40B4-BE49-F238E27FC236}">
                <a16:creationId xmlns:a16="http://schemas.microsoft.com/office/drawing/2014/main" id="{63AB7B47-7CC3-0B49-64C3-926685A65E2F}"/>
              </a:ext>
            </a:extLst>
          </p:cNvPr>
          <p:cNvSpPr txBox="1"/>
          <p:nvPr/>
        </p:nvSpPr>
        <p:spPr>
          <a:xfrm>
            <a:off x="3798398" y="1727200"/>
            <a:ext cx="9107055" cy="3158685"/>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Submit annual campus voter engagement report/plan by November 30 </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Outline efforts to implement these items</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How and when registration forms were distributed</a:t>
            </a:r>
          </a:p>
          <a:p>
            <a:pPr marL="914400" lvl="1" indent="-457200">
              <a:lnSpc>
                <a:spcPct val="150000"/>
              </a:lnSpc>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Campus voter engagement plan </a:t>
            </a:r>
          </a:p>
        </p:txBody>
      </p:sp>
    </p:spTree>
    <p:extLst>
      <p:ext uri="{BB962C8B-B14F-4D97-AF65-F5344CB8AC3E}">
        <p14:creationId xmlns:p14="http://schemas.microsoft.com/office/powerpoint/2010/main" val="472193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9392-4EB4-D459-3B4C-1F3F436749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C45E83A-6DF1-6FC1-AED7-B264CCDE3361}"/>
              </a:ext>
            </a:extLst>
          </p:cNvPr>
          <p:cNvSpPr txBox="1"/>
          <p:nvPr/>
        </p:nvSpPr>
        <p:spPr>
          <a:xfrm>
            <a:off x="452586" y="-46788338"/>
            <a:ext cx="5292436" cy="51644907"/>
          </a:xfrm>
          <a:prstGeom prst="rect">
            <a:avLst/>
          </a:prstGeom>
          <a:noFill/>
        </p:spPr>
        <p:txBody>
          <a:bodyPr wrap="square" rtlCol="0">
            <a:spAutoFit/>
          </a:bodyPr>
          <a:lstStyle/>
          <a:p>
            <a:r>
              <a:rPr lang="en-US" sz="45000" b="1" dirty="0">
                <a:latin typeface="Aptos" panose="020B0004020202020204" pitchFamily="34" charset="0"/>
              </a:rPr>
              <a:t>1 2 3 4 5 6 7 </a:t>
            </a:r>
            <a:r>
              <a:rPr lang="en-US" sz="20000" b="1" dirty="0">
                <a:latin typeface="Lato" panose="020F0502020204030203" pitchFamily="34" charset="0"/>
                <a:ea typeface="Lato" panose="020F0502020204030203" pitchFamily="34" charset="0"/>
                <a:cs typeface="Lato" panose="020F0502020204030203" pitchFamily="34" charset="0"/>
              </a:rPr>
              <a:t>(8)</a:t>
            </a:r>
            <a:r>
              <a:rPr lang="en-US" sz="20000" b="1" dirty="0">
                <a:latin typeface="Aptos" panose="020B0004020202020204" pitchFamily="34" charset="0"/>
              </a:rPr>
              <a:t> </a:t>
            </a:r>
          </a:p>
        </p:txBody>
      </p:sp>
      <p:sp>
        <p:nvSpPr>
          <p:cNvPr id="4" name="TextBox 3">
            <a:extLst>
              <a:ext uri="{FF2B5EF4-FFF2-40B4-BE49-F238E27FC236}">
                <a16:creationId xmlns:a16="http://schemas.microsoft.com/office/drawing/2014/main" id="{AD9C2B88-000F-3820-E0C0-846659A6428F}"/>
              </a:ext>
            </a:extLst>
          </p:cNvPr>
          <p:cNvSpPr txBox="1"/>
          <p:nvPr/>
        </p:nvSpPr>
        <p:spPr>
          <a:xfrm>
            <a:off x="3934687" y="1736437"/>
            <a:ext cx="9107055" cy="2211055"/>
          </a:xfrm>
          <a:prstGeom prst="rect">
            <a:avLst/>
          </a:prstGeom>
          <a:noFill/>
        </p:spPr>
        <p:txBody>
          <a:bodyPr wrap="square" rtlCol="0">
            <a:spAutoFit/>
          </a:bodyPr>
          <a:lstStyle/>
          <a:p>
            <a:pPr>
              <a:lnSpc>
                <a:spcPct val="150000"/>
              </a:lnSpc>
            </a:pPr>
            <a:r>
              <a:rPr lang="en-US" sz="3200" b="1" dirty="0">
                <a:latin typeface="Lato" panose="020F0502020204030203" pitchFamily="34" charset="0"/>
                <a:ea typeface="Lato" panose="020F0502020204030203" pitchFamily="34" charset="0"/>
                <a:cs typeface="Lato" panose="020F0502020204030203" pitchFamily="34" charset="0"/>
              </a:rPr>
              <a:t>The County Auditor shall notify all </a:t>
            </a:r>
            <a:br>
              <a:rPr lang="en-US" sz="3200" b="1" dirty="0">
                <a:latin typeface="Lato" panose="020F0502020204030203" pitchFamily="34" charset="0"/>
                <a:ea typeface="Lato" panose="020F0502020204030203" pitchFamily="34" charset="0"/>
                <a:cs typeface="Lato" panose="020F0502020204030203" pitchFamily="34" charset="0"/>
              </a:rPr>
            </a:br>
            <a:r>
              <a:rPr lang="en-US" sz="3200" b="1" dirty="0">
                <a:latin typeface="Lato" panose="020F0502020204030203" pitchFamily="34" charset="0"/>
                <a:ea typeface="Lato" panose="020F0502020204030203" pitchFamily="34" charset="0"/>
                <a:cs typeface="Lato" panose="020F0502020204030203" pitchFamily="34" charset="0"/>
              </a:rPr>
              <a:t>postsecondary educational institutions </a:t>
            </a:r>
            <a:br>
              <a:rPr lang="en-US" sz="3200" b="1" dirty="0">
                <a:latin typeface="Lato" panose="020F0502020204030203" pitchFamily="34" charset="0"/>
                <a:ea typeface="Lato" panose="020F0502020204030203" pitchFamily="34" charset="0"/>
                <a:cs typeface="Lato" panose="020F0502020204030203" pitchFamily="34" charset="0"/>
              </a:rPr>
            </a:br>
            <a:r>
              <a:rPr lang="en-US" sz="3200" b="1" dirty="0">
                <a:latin typeface="Lato" panose="020F0502020204030203" pitchFamily="34" charset="0"/>
                <a:ea typeface="Lato" panose="020F0502020204030203" pitchFamily="34" charset="0"/>
                <a:cs typeface="Lato" panose="020F0502020204030203" pitchFamily="34" charset="0"/>
              </a:rPr>
              <a:t>about these requirements.</a:t>
            </a:r>
          </a:p>
        </p:txBody>
      </p:sp>
    </p:spTree>
    <p:extLst>
      <p:ext uri="{BB962C8B-B14F-4D97-AF65-F5344CB8AC3E}">
        <p14:creationId xmlns:p14="http://schemas.microsoft.com/office/powerpoint/2010/main" val="3130895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5DC52E-96BF-040C-44E7-E65C21159912}"/>
              </a:ext>
            </a:extLst>
          </p:cNvPr>
          <p:cNvSpPr txBox="1"/>
          <p:nvPr/>
        </p:nvSpPr>
        <p:spPr>
          <a:xfrm>
            <a:off x="-33867" y="1242405"/>
            <a:ext cx="12259733" cy="5334001"/>
          </a:xfrm>
          <a:prstGeom prst="rect">
            <a:avLst/>
          </a:prstGeom>
          <a:noFill/>
        </p:spPr>
        <p:txBody>
          <a:bodyPr wrap="square" rtlCol="0">
            <a:prstTxWarp prst="textWave1">
              <a:avLst/>
            </a:prstTxWarp>
            <a:spAutoFit/>
          </a:bodyPr>
          <a:lstStyle/>
          <a:p>
            <a:r>
              <a:rPr lang="en-US" dirty="0">
                <a:blipFill>
                  <a:blip r:embed="rId2"/>
                  <a:stretch>
                    <a:fillRect/>
                  </a:stretch>
                </a:blipFill>
                <a:latin typeface="Arial Black" panose="020B0A04020102020204" pitchFamily="34" charset="0"/>
              </a:rPr>
              <a:t>-------------</a:t>
            </a:r>
          </a:p>
        </p:txBody>
      </p:sp>
      <p:sp>
        <p:nvSpPr>
          <p:cNvPr id="10" name="TextBox 9">
            <a:extLst>
              <a:ext uri="{FF2B5EF4-FFF2-40B4-BE49-F238E27FC236}">
                <a16:creationId xmlns:a16="http://schemas.microsoft.com/office/drawing/2014/main" id="{85986628-A33A-D7B5-64F8-A4917F2AB206}"/>
              </a:ext>
            </a:extLst>
          </p:cNvPr>
          <p:cNvSpPr txBox="1"/>
          <p:nvPr/>
        </p:nvSpPr>
        <p:spPr>
          <a:xfrm>
            <a:off x="31427" y="16288"/>
            <a:ext cx="12225866" cy="1754326"/>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Elections and Voter Outreach Laws</a:t>
            </a:r>
            <a:br>
              <a:rPr lang="en-US" sz="3600" b="1" dirty="0">
                <a:latin typeface="Lato" panose="020F0502020204030203" pitchFamily="34" charset="0"/>
                <a:ea typeface="Lato" panose="020F0502020204030203" pitchFamily="34" charset="0"/>
                <a:cs typeface="Lato" panose="020F0502020204030203" pitchFamily="34" charset="0"/>
              </a:rPr>
            </a:br>
            <a:r>
              <a:rPr lang="en-US" sz="3600" b="1" dirty="0">
                <a:latin typeface="Lato" panose="020F0502020204030203" pitchFamily="34" charset="0"/>
                <a:ea typeface="Lato" panose="020F0502020204030203" pitchFamily="34" charset="0"/>
                <a:cs typeface="Lato" panose="020F0502020204030203" pitchFamily="34" charset="0"/>
              </a:rPr>
              <a:t>        for Postsecondary Institutions</a:t>
            </a:r>
          </a:p>
          <a:p>
            <a:pPr algn="ctr"/>
            <a:r>
              <a:rPr lang="en-US" sz="3600" b="1" dirty="0">
                <a:latin typeface="Lato" panose="020F0502020204030203" pitchFamily="34" charset="0"/>
                <a:ea typeface="Lato" panose="020F0502020204030203" pitchFamily="34" charset="0"/>
                <a:cs typeface="Lato" panose="020F0502020204030203" pitchFamily="34" charset="0"/>
              </a:rPr>
              <a:t>                             and High Schools</a:t>
            </a:r>
          </a:p>
        </p:txBody>
      </p:sp>
    </p:spTree>
    <p:extLst>
      <p:ext uri="{BB962C8B-B14F-4D97-AF65-F5344CB8AC3E}">
        <p14:creationId xmlns:p14="http://schemas.microsoft.com/office/powerpoint/2010/main" val="281469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209C-2300-801B-43C9-6CA2B75D6D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90F073-4DEC-4A18-CA5B-3394A34EA486}"/>
              </a:ext>
            </a:extLst>
          </p:cNvPr>
          <p:cNvSpPr txBox="1"/>
          <p:nvPr/>
        </p:nvSpPr>
        <p:spPr>
          <a:xfrm>
            <a:off x="0" y="435583"/>
            <a:ext cx="10238014" cy="1661993"/>
          </a:xfrm>
          <a:prstGeom prst="rect">
            <a:avLst/>
          </a:prstGeom>
          <a:noFill/>
        </p:spPr>
        <p:txBody>
          <a:bodyPr wrap="square">
            <a:spAutoFit/>
          </a:bodyPr>
          <a:lstStyle/>
          <a:p>
            <a:pPr algn="ctr"/>
            <a:r>
              <a:rPr lang="en-US" sz="3800" b="1" dirty="0">
                <a:latin typeface="Lato" panose="020F0502020204030203" pitchFamily="34" charset="0"/>
                <a:ea typeface="Lato" panose="020F0502020204030203" pitchFamily="34" charset="0"/>
                <a:cs typeface="Lato" panose="020F0502020204030203" pitchFamily="34" charset="0"/>
              </a:rPr>
              <a:t>Find all of these and the statutes behind them:</a:t>
            </a:r>
          </a:p>
          <a:p>
            <a:pPr algn="ctr"/>
            <a:r>
              <a:rPr lang="en-US" sz="32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https://www.sos.state.mn.us/elections-voting/get-involved/postsecondary-elections-resources/</a:t>
            </a:r>
            <a:r>
              <a:rPr lang="en-US" sz="32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4" name="TextBox 3">
            <a:extLst>
              <a:ext uri="{FF2B5EF4-FFF2-40B4-BE49-F238E27FC236}">
                <a16:creationId xmlns:a16="http://schemas.microsoft.com/office/drawing/2014/main" id="{0B2E574C-DC9B-1D0B-8AB5-A41E41618C8B}"/>
              </a:ext>
            </a:extLst>
          </p:cNvPr>
          <p:cNvSpPr txBox="1"/>
          <p:nvPr/>
        </p:nvSpPr>
        <p:spPr>
          <a:xfrm>
            <a:off x="163287" y="4879456"/>
            <a:ext cx="12028713" cy="1261884"/>
          </a:xfrm>
          <a:prstGeom prst="rect">
            <a:avLst/>
          </a:prstGeom>
          <a:noFill/>
        </p:spPr>
        <p:txBody>
          <a:bodyPr wrap="square">
            <a:spAutoFit/>
          </a:bodyPr>
          <a:lstStyle/>
          <a:p>
            <a:pPr algn="ctr"/>
            <a:r>
              <a:rPr lang="en-US" sz="3800" b="1" dirty="0">
                <a:latin typeface="Lato" panose="020F0502020204030203" pitchFamily="34" charset="0"/>
                <a:ea typeface="Lato" panose="020F0502020204030203" pitchFamily="34" charset="0"/>
                <a:cs typeface="Lato" panose="020F0502020204030203" pitchFamily="34" charset="0"/>
              </a:rPr>
              <a:t>Michael Wall, Youth Voter Outreach Specialist</a:t>
            </a:r>
          </a:p>
          <a:p>
            <a:pPr algn="ctr"/>
            <a:r>
              <a:rPr lang="en-US" sz="38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Michael.Wall@state.mn.us</a:t>
            </a:r>
            <a:r>
              <a:rPr lang="en-US" sz="38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rPr>
              <a:t>      651-201-6892</a:t>
            </a:r>
            <a:endParaRPr lang="en-US" sz="36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A33489A0-8A97-5214-A071-8DEBEA385420}"/>
              </a:ext>
            </a:extLst>
          </p:cNvPr>
          <p:cNvSpPr txBox="1"/>
          <p:nvPr/>
        </p:nvSpPr>
        <p:spPr>
          <a:xfrm>
            <a:off x="0" y="435583"/>
            <a:ext cx="10238014" cy="1661993"/>
          </a:xfrm>
          <a:prstGeom prst="rect">
            <a:avLst/>
          </a:prstGeom>
          <a:noFill/>
        </p:spPr>
        <p:txBody>
          <a:bodyPr wrap="square">
            <a:spAutoFit/>
          </a:bodyPr>
          <a:lstStyle/>
          <a:p>
            <a:pPr algn="ctr"/>
            <a:r>
              <a:rPr lang="en-US" sz="3800" b="1" dirty="0">
                <a:latin typeface="Lato" panose="020F0502020204030203" pitchFamily="34" charset="0"/>
                <a:ea typeface="Lato" panose="020F0502020204030203" pitchFamily="34" charset="0"/>
                <a:cs typeface="Lato" panose="020F0502020204030203" pitchFamily="34" charset="0"/>
              </a:rPr>
              <a:t>Find all of these and the statutes behind them:</a:t>
            </a:r>
          </a:p>
          <a:p>
            <a:pPr algn="ctr"/>
            <a:r>
              <a:rPr lang="en-US" sz="32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https://www.sos.state.mn.us/elections-voting/get-involved/postsecondary-elections-resources/</a:t>
            </a:r>
            <a:r>
              <a:rPr lang="en-US" sz="32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6" name="TextBox 5">
            <a:extLst>
              <a:ext uri="{FF2B5EF4-FFF2-40B4-BE49-F238E27FC236}">
                <a16:creationId xmlns:a16="http://schemas.microsoft.com/office/drawing/2014/main" id="{3468BD0A-3680-2F83-C282-95EDB061187D}"/>
              </a:ext>
            </a:extLst>
          </p:cNvPr>
          <p:cNvSpPr txBox="1"/>
          <p:nvPr/>
        </p:nvSpPr>
        <p:spPr>
          <a:xfrm>
            <a:off x="0" y="2569029"/>
            <a:ext cx="12028713" cy="1446550"/>
          </a:xfrm>
          <a:prstGeom prst="rect">
            <a:avLst/>
          </a:prstGeom>
          <a:noFill/>
        </p:spPr>
        <p:txBody>
          <a:bodyPr wrap="square">
            <a:spAutoFit/>
          </a:bodyPr>
          <a:lstStyle/>
          <a:p>
            <a:pPr algn="ctr"/>
            <a:endParaRPr lang="en-US" sz="1800" dirty="0">
              <a:solidFill>
                <a:schemeClr val="accent5">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algn="ctr"/>
            <a:r>
              <a:rPr lang="en-US" sz="3800" b="1" dirty="0">
                <a:latin typeface="Lato" panose="020F0502020204030203" pitchFamily="34" charset="0"/>
                <a:ea typeface="Lato" panose="020F0502020204030203" pitchFamily="34" charset="0"/>
                <a:cs typeface="Lato" panose="020F0502020204030203" pitchFamily="34" charset="0"/>
              </a:rPr>
              <a:t>TONS of Great Information at:</a:t>
            </a:r>
          </a:p>
          <a:p>
            <a:pPr algn="ctr"/>
            <a:r>
              <a:rPr lang="en-US" sz="3200" dirty="0">
                <a:solidFill>
                  <a:srgbClr val="AAC4E9"/>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https://www.sos.state.mn.us/elections-voting/get-involved</a:t>
            </a:r>
            <a:r>
              <a:rPr lang="en-US" sz="3200" dirty="0">
                <a:solidFill>
                  <a:srgbClr val="AAC4E9"/>
                </a:solidFill>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696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722530" y="107316"/>
            <a:ext cx="8383798" cy="1200329"/>
          </a:xfrm>
          <a:prstGeom prst="rect">
            <a:avLst/>
          </a:prstGeom>
          <a:noFill/>
        </p:spPr>
        <p:txBody>
          <a:bodyPr wrap="square" rtlCol="0">
            <a:spAutoFit/>
          </a:bodyPr>
          <a:lstStyle/>
          <a:p>
            <a:r>
              <a:rPr lang="en-US" sz="7200" b="1" dirty="0">
                <a:latin typeface="Lato" panose="020F0502020204030203" pitchFamily="34" charset="0"/>
                <a:ea typeface="Lato" panose="020F0502020204030203" pitchFamily="34" charset="0"/>
                <a:cs typeface="Lato" panose="020F0502020204030203" pitchFamily="34" charset="0"/>
              </a:rPr>
              <a:t>2024 Changes</a:t>
            </a:r>
          </a:p>
        </p:txBody>
      </p:sp>
      <p:sp>
        <p:nvSpPr>
          <p:cNvPr id="2" name="TextBox 1">
            <a:extLst>
              <a:ext uri="{FF2B5EF4-FFF2-40B4-BE49-F238E27FC236}">
                <a16:creationId xmlns:a16="http://schemas.microsoft.com/office/drawing/2014/main" id="{71F7CE41-DB98-13FF-18E8-39B9B292651D}"/>
              </a:ext>
            </a:extLst>
          </p:cNvPr>
          <p:cNvSpPr txBox="1"/>
          <p:nvPr/>
        </p:nvSpPr>
        <p:spPr>
          <a:xfrm>
            <a:off x="89504" y="1443111"/>
            <a:ext cx="11223172" cy="6304483"/>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Secondary Schools distribute to include pre-reg</a:t>
            </a:r>
          </a:p>
          <a:p>
            <a:pPr marL="457200" indent="-457200">
              <a:spcBef>
                <a:spcPts val="1800"/>
              </a:spcBef>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Student Housing list can be used with any valid form of ID to prove residence. (Not just student ID.)</a:t>
            </a:r>
          </a:p>
          <a:p>
            <a:pPr marL="457200" indent="-457200">
              <a:spcBef>
                <a:spcPts val="1800"/>
              </a:spcBef>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Paper VRA has space to describe residence (no number)</a:t>
            </a:r>
          </a:p>
          <a:p>
            <a:pPr marL="457200" indent="-457200">
              <a:spcBef>
                <a:spcPts val="1800"/>
              </a:spcBef>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Witness can be any US citizen 18+ (January 1, 2025)</a:t>
            </a:r>
          </a:p>
          <a:p>
            <a:pPr marL="457200" indent="-457200">
              <a:spcBef>
                <a:spcPts val="1800"/>
              </a:spcBef>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100+ housing spaces, college can request &gt;0 days temp AB voting location on campus or within .5 miles</a:t>
            </a:r>
          </a:p>
          <a:p>
            <a:pPr marL="457200" indent="-457200">
              <a:lnSpc>
                <a:spcPct val="150000"/>
              </a:lnSpc>
              <a:spcBef>
                <a:spcPts val="1800"/>
              </a:spcBef>
              <a:buFont typeface="Arial" panose="020B0604020202020204" pitchFamily="34" charset="0"/>
              <a:buChar char="•"/>
            </a:pPr>
            <a:endParaRPr lang="en-US" sz="3200" b="1" dirty="0">
              <a:latin typeface="Lato" panose="020F0502020204030203" pitchFamily="34" charset="0"/>
              <a:ea typeface="Lato" panose="020F0502020204030203" pitchFamily="34" charset="0"/>
              <a:cs typeface="Lato" panose="020F0502020204030203" pitchFamily="34" charset="0"/>
            </a:endParaRPr>
          </a:p>
          <a:p>
            <a:pPr>
              <a:lnSpc>
                <a:spcPct val="150000"/>
              </a:lnSpc>
              <a:spcBef>
                <a:spcPts val="1800"/>
              </a:spcBef>
            </a:pPr>
            <a:endParaRPr lang="en-US" sz="3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4984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1111997" y="703612"/>
            <a:ext cx="8383798" cy="1200329"/>
          </a:xfrm>
          <a:prstGeom prst="rect">
            <a:avLst/>
          </a:prstGeom>
          <a:noFill/>
        </p:spPr>
        <p:txBody>
          <a:bodyPr wrap="square" rtlCol="0">
            <a:spAutoFit/>
          </a:bodyPr>
          <a:lstStyle/>
          <a:p>
            <a:r>
              <a:rPr lang="en-US" sz="7200" b="1" dirty="0">
                <a:latin typeface="Lato" panose="020F0502020204030203" pitchFamily="34" charset="0"/>
                <a:ea typeface="Lato" panose="020F0502020204030203" pitchFamily="34" charset="0"/>
                <a:cs typeface="Lato" panose="020F0502020204030203" pitchFamily="34" charset="0"/>
              </a:rPr>
              <a:t>QUESTIONS?</a:t>
            </a:r>
          </a:p>
        </p:txBody>
      </p:sp>
    </p:spTree>
    <p:extLst>
      <p:ext uri="{BB962C8B-B14F-4D97-AF65-F5344CB8AC3E}">
        <p14:creationId xmlns:p14="http://schemas.microsoft.com/office/powerpoint/2010/main" val="774052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69EEAA1A-6F8C-83A5-C5AF-7429A919D71C}"/>
              </a:ext>
            </a:extLst>
          </p:cNvPr>
          <p:cNvSpPr txBox="1">
            <a:spLocks/>
          </p:cNvSpPr>
          <p:nvPr/>
        </p:nvSpPr>
        <p:spPr>
          <a:xfrm>
            <a:off x="635000" y="2133600"/>
            <a:ext cx="11226800" cy="31863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7100" dirty="0">
                <a:latin typeface="Lato ExtraBold" panose="020F0502020204030203" pitchFamily="34" charset="0"/>
                <a:ea typeface="Lato ExtraBold" panose="020F0502020204030203" pitchFamily="34" charset="0"/>
                <a:cs typeface="Lato ExtraBold" panose="020F0502020204030203" pitchFamily="34" charset="0"/>
              </a:rPr>
              <a:t>Michael Wall</a:t>
            </a:r>
          </a:p>
          <a:p>
            <a:pPr marL="0" indent="0" algn="ctr">
              <a:lnSpc>
                <a:spcPct val="150000"/>
              </a:lnSpc>
              <a:buNone/>
            </a:pPr>
            <a:r>
              <a:rPr lang="en-US" sz="4800" dirty="0">
                <a:latin typeface="Lato ExtraBold" panose="020F0502020204030203" pitchFamily="34" charset="0"/>
                <a:ea typeface="Lato ExtraBold" panose="020F0502020204030203" pitchFamily="34" charset="0"/>
                <a:cs typeface="Lato ExtraBold" panose="020F0502020204030203" pitchFamily="34" charset="0"/>
                <a:hlinkClick r:id="rId2">
                  <a:extLst>
                    <a:ext uri="{A12FA001-AC4F-418D-AE19-62706E023703}">
                      <ahyp:hlinkClr xmlns:ahyp="http://schemas.microsoft.com/office/drawing/2018/hyperlinkcolor" val="tx"/>
                    </a:ext>
                  </a:extLst>
                </a:hlinkClick>
              </a:rPr>
              <a:t>Michael.Wall@state.mn.us</a:t>
            </a:r>
            <a:r>
              <a:rPr lang="en-US" sz="4800" dirty="0">
                <a:latin typeface="Lato ExtraBold" panose="020F0502020204030203" pitchFamily="34" charset="0"/>
                <a:ea typeface="Lato ExtraBold" panose="020F0502020204030203" pitchFamily="34" charset="0"/>
                <a:cs typeface="Lato ExtraBold" panose="020F0502020204030203" pitchFamily="34" charset="0"/>
              </a:rPr>
              <a:t> </a:t>
            </a:r>
          </a:p>
          <a:p>
            <a:pPr marL="0" indent="0" algn="ctr">
              <a:lnSpc>
                <a:spcPct val="150000"/>
              </a:lnSpc>
              <a:buNone/>
            </a:pPr>
            <a:r>
              <a:rPr lang="en-US" sz="4800" dirty="0">
                <a:latin typeface="Lato ExtraBold" panose="020F0502020204030203" pitchFamily="34" charset="0"/>
                <a:ea typeface="Lato ExtraBold" panose="020F0502020204030203" pitchFamily="34" charset="0"/>
                <a:cs typeface="Lato ExtraBold" panose="020F0502020204030203" pitchFamily="34" charset="0"/>
              </a:rPr>
              <a:t>651-201-6892</a:t>
            </a:r>
          </a:p>
          <a:p>
            <a:endParaRPr lang="en-US" dirty="0"/>
          </a:p>
        </p:txBody>
      </p:sp>
    </p:spTree>
    <p:extLst>
      <p:ext uri="{BB962C8B-B14F-4D97-AF65-F5344CB8AC3E}">
        <p14:creationId xmlns:p14="http://schemas.microsoft.com/office/powerpoint/2010/main" val="2472318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28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1111997" y="703612"/>
            <a:ext cx="8383798" cy="1200329"/>
          </a:xfrm>
          <a:prstGeom prst="rect">
            <a:avLst/>
          </a:prstGeom>
          <a:noFill/>
        </p:spPr>
        <p:txBody>
          <a:bodyPr wrap="square" rtlCol="0">
            <a:spAutoFit/>
          </a:bodyPr>
          <a:lstStyle/>
          <a:p>
            <a:r>
              <a:rPr lang="en-US" sz="7200" b="1" dirty="0">
                <a:latin typeface="Lato" panose="020F0502020204030203" pitchFamily="34" charset="0"/>
                <a:ea typeface="Lato" panose="020F0502020204030203" pitchFamily="34" charset="0"/>
                <a:cs typeface="Lato" panose="020F0502020204030203" pitchFamily="34" charset="0"/>
              </a:rPr>
              <a:t>HIGH SCHOOLS</a:t>
            </a:r>
          </a:p>
        </p:txBody>
      </p:sp>
    </p:spTree>
    <p:extLst>
      <p:ext uri="{BB962C8B-B14F-4D97-AF65-F5344CB8AC3E}">
        <p14:creationId xmlns:p14="http://schemas.microsoft.com/office/powerpoint/2010/main" val="2822661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546513" y="685329"/>
            <a:ext cx="10342066" cy="4401205"/>
          </a:xfrm>
          <a:prstGeom prst="rect">
            <a:avLst/>
          </a:prstGeom>
          <a:noFill/>
        </p:spPr>
        <p:txBody>
          <a:bodyPr wrap="square" rtlCol="0">
            <a:spAutoFit/>
          </a:bodyPr>
          <a:lstStyle/>
          <a:p>
            <a:r>
              <a:rPr lang="en-US" sz="4000" dirty="0">
                <a:latin typeface="Lato" panose="020F0502020204030203" pitchFamily="34" charset="0"/>
                <a:ea typeface="Lato" panose="020F0502020204030203" pitchFamily="34" charset="0"/>
                <a:cs typeface="Lato" panose="020F0502020204030203" pitchFamily="34" charset="0"/>
              </a:rPr>
              <a:t>HIGH SCHOOLS</a:t>
            </a:r>
          </a:p>
          <a:p>
            <a:endParaRPr lang="en-US" sz="4000" dirty="0">
              <a:latin typeface="Lato" panose="020F0502020204030203" pitchFamily="34" charset="0"/>
              <a:ea typeface="Lato" panose="020F0502020204030203" pitchFamily="34" charset="0"/>
              <a:cs typeface="Lato" panose="020F0502020204030203" pitchFamily="34" charset="0"/>
            </a:endParaRPr>
          </a:p>
          <a:p>
            <a:pPr rtl="0"/>
            <a:r>
              <a:rPr lang="en-US" sz="4000" b="1" dirty="0">
                <a:effectLst/>
              </a:rPr>
              <a:t>MN 201.1611 POSTSECONDARY INSTITUTION AND SCHOOL DISTRICT VOTER REGISTRATION.</a:t>
            </a:r>
          </a:p>
          <a:p>
            <a:pPr rtl="0"/>
            <a:r>
              <a:rPr lang="en-US" sz="4000" dirty="0">
                <a:hlinkClick r:id="rId2" tooltip="https://www.revisor.mn.gov/statutes/cite/201.1611#stat.201.1611.1"/>
              </a:rPr>
              <a:t>§</a:t>
            </a:r>
            <a:endParaRPr lang="en-US" sz="4000" dirty="0"/>
          </a:p>
          <a:p>
            <a:pPr rtl="0"/>
            <a:r>
              <a:rPr lang="en-US" sz="4000" b="1" dirty="0">
                <a:effectLst/>
              </a:rPr>
              <a:t>Subdivision 1.Forms.    Sections</a:t>
            </a:r>
            <a:r>
              <a:rPr lang="en-US" sz="4000" dirty="0">
                <a:effectLst/>
              </a:rPr>
              <a:t>(b) and (c)</a:t>
            </a:r>
          </a:p>
          <a:p>
            <a:endParaRPr lang="en-US" sz="4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9940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231432" y="1781298"/>
            <a:ext cx="11729135" cy="4339650"/>
          </a:xfrm>
          <a:prstGeom prst="rect">
            <a:avLst/>
          </a:prstGeom>
          <a:noFill/>
        </p:spPr>
        <p:txBody>
          <a:bodyPr wrap="square" rtlCol="0">
            <a:spAutoFit/>
          </a:bodyPr>
          <a:lstStyle/>
          <a:p>
            <a:pPr marL="342900" indent="-342900" rtl="0">
              <a:buFont typeface="Arial" panose="020B0604020202020204" pitchFamily="34" charset="0"/>
              <a:buChar char="•"/>
            </a:pPr>
            <a:r>
              <a:rPr lang="en-US" sz="3600" dirty="0">
                <a:effectLst/>
              </a:rPr>
              <a:t>All school districts </a:t>
            </a:r>
            <a:r>
              <a:rPr lang="en-US" sz="3600" b="1" dirty="0">
                <a:effectLst/>
              </a:rPr>
              <a:t>must </a:t>
            </a:r>
            <a:r>
              <a:rPr lang="en-US" sz="3600" dirty="0">
                <a:effectLst/>
              </a:rPr>
              <a:t>make available voter registration applications each May and September to all students registered as students of the school district who will be eligible to vote at the next election after those months. </a:t>
            </a:r>
            <a:endParaRPr lang="en-US" sz="3600" dirty="0">
              <a:solidFill>
                <a:srgbClr val="FFFF00"/>
              </a:solidFill>
            </a:endParaRPr>
          </a:p>
          <a:p>
            <a:pPr rtl="0"/>
            <a:endParaRPr lang="en-US" sz="2400" dirty="0">
              <a:solidFill>
                <a:srgbClr val="FFFF00"/>
              </a:solidFill>
            </a:endParaRPr>
          </a:p>
          <a:p>
            <a:pPr rtl="0"/>
            <a:endParaRPr lang="en-US" sz="2400" dirty="0"/>
          </a:p>
          <a:p>
            <a:pPr marL="342900" indent="-342900" rtl="0">
              <a:buFont typeface="Arial" panose="020B0604020202020204" pitchFamily="34" charset="0"/>
              <a:buChar char="•"/>
            </a:pPr>
            <a:r>
              <a:rPr lang="en-US" sz="1200" dirty="0">
                <a:effectLst/>
              </a:rPr>
              <a:t>A school district has no obligation to provide voter registration applications to students who participate in a postsecondary education option program or who otherwise maintain residence in the district but do not attend a school operated by the district. A school district fulfills its obligation to a student under this section if it provides a voter registration application to the student one time.</a:t>
            </a:r>
          </a:p>
          <a:p>
            <a:pPr rtl="0"/>
            <a:endParaRPr lang="en-US" sz="1200" dirty="0">
              <a:effectLst/>
            </a:endParaRPr>
          </a:p>
          <a:p>
            <a:pPr marL="342900" indent="-342900" rtl="0">
              <a:buFont typeface="Arial" panose="020B0604020202020204" pitchFamily="34" charset="0"/>
              <a:buChar char="•"/>
            </a:pPr>
            <a:r>
              <a:rPr lang="en-US" sz="1200" dirty="0">
                <a:effectLst/>
              </a:rPr>
              <a:t>The institutions and school districts may request these forms from the secretary of state. </a:t>
            </a:r>
          </a:p>
          <a:p>
            <a:pPr marL="342900" indent="-342900" rtl="0">
              <a:buFont typeface="Arial" panose="020B0604020202020204" pitchFamily="34" charset="0"/>
              <a:buChar char="•"/>
            </a:pPr>
            <a:endParaRPr lang="en-US" sz="1200" dirty="0"/>
          </a:p>
          <a:p>
            <a:pPr marL="342900" indent="-342900" rtl="0">
              <a:buFont typeface="Arial" panose="020B0604020202020204" pitchFamily="34" charset="0"/>
              <a:buChar char="•"/>
            </a:pPr>
            <a:r>
              <a:rPr lang="en-US" sz="1200" dirty="0">
                <a:effectLst/>
              </a:rPr>
              <a:t>School districts must advise students that completion of the voter registration application is not a school district requirement.</a:t>
            </a:r>
          </a:p>
        </p:txBody>
      </p:sp>
    </p:spTree>
    <p:extLst>
      <p:ext uri="{BB962C8B-B14F-4D97-AF65-F5344CB8AC3E}">
        <p14:creationId xmlns:p14="http://schemas.microsoft.com/office/powerpoint/2010/main" val="2821580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230253" y="181098"/>
            <a:ext cx="11729135" cy="10115590"/>
          </a:xfrm>
          <a:prstGeom prst="rect">
            <a:avLst/>
          </a:prstGeom>
          <a:noFill/>
        </p:spPr>
        <p:txBody>
          <a:bodyPr wrap="square" rtlCol="0">
            <a:spAutoFit/>
          </a:bodyPr>
          <a:lstStyle/>
          <a:p>
            <a:pPr marL="342900" indent="-342900" rtl="0">
              <a:buFont typeface="Arial" panose="020B0604020202020204" pitchFamily="34" charset="0"/>
              <a:buChar char="•"/>
            </a:pPr>
            <a:r>
              <a:rPr lang="en-US" sz="2000" dirty="0">
                <a:effectLst/>
              </a:rPr>
              <a:t>All school districts </a:t>
            </a:r>
            <a:r>
              <a:rPr lang="en-US" sz="2800" b="1" dirty="0">
                <a:effectLst/>
              </a:rPr>
              <a:t>must </a:t>
            </a:r>
            <a:r>
              <a:rPr lang="en-US" sz="2000" dirty="0">
                <a:effectLst/>
              </a:rPr>
              <a:t>make available voter registration applications </a:t>
            </a:r>
            <a:br>
              <a:rPr lang="en-US" sz="2000" dirty="0">
                <a:effectLst/>
              </a:rPr>
            </a:br>
            <a:r>
              <a:rPr lang="en-US" sz="2000" dirty="0">
                <a:effectLst/>
              </a:rPr>
              <a:t>each May and September to all students registered as students of the </a:t>
            </a:r>
            <a:br>
              <a:rPr lang="en-US" sz="2000" dirty="0">
                <a:effectLst/>
              </a:rPr>
            </a:br>
            <a:r>
              <a:rPr lang="en-US" sz="2000" dirty="0">
                <a:effectLst/>
              </a:rPr>
              <a:t>school district who will be eligible to vote at the next election </a:t>
            </a:r>
            <a:br>
              <a:rPr lang="en-US" sz="2000" dirty="0">
                <a:effectLst/>
              </a:rPr>
            </a:br>
            <a:r>
              <a:rPr lang="en-US" sz="2000" dirty="0">
                <a:effectLst/>
              </a:rPr>
              <a:t>after those months. </a:t>
            </a:r>
          </a:p>
          <a:p>
            <a:pPr rtl="0">
              <a:lnSpc>
                <a:spcPts val="7920"/>
              </a:lnSpc>
            </a:pPr>
            <a:r>
              <a:rPr lang="en-US" sz="3600" b="1" dirty="0">
                <a:solidFill>
                  <a:srgbClr val="FFFF00"/>
                </a:solidFill>
              </a:rPr>
              <a:t>AS OF THIS JULY 1:  </a:t>
            </a:r>
            <a:r>
              <a:rPr kumimoji="0" lang="en-US" altLang="en-US" sz="28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b) All school districts must make available </a:t>
            </a:r>
            <a:r>
              <a:rPr kumimoji="0" lang="en-US" altLang="en-US" sz="3200" b="0" i="0" u="none" strike="noStrike" cap="none" normalizeH="0" baseline="0" dirty="0">
                <a:ln>
                  <a:noFill/>
                </a:ln>
                <a:solidFill>
                  <a:schemeClr val="accent1">
                    <a:lumMod val="40000"/>
                    <a:lumOff val="60000"/>
                  </a:schemeClr>
                </a:solidFill>
                <a:effectLst/>
              </a:rPr>
              <a:t>paper or electronic</a:t>
            </a:r>
            <a:r>
              <a:rPr kumimoji="0" lang="en-US" altLang="en-US" sz="7200" b="0" i="0" u="none" strike="noStrike" cap="none" normalizeH="0" baseline="0" dirty="0">
                <a:ln>
                  <a:noFill/>
                </a:ln>
                <a:solidFill>
                  <a:schemeClr val="accent1">
                    <a:lumMod val="40000"/>
                    <a:lumOff val="60000"/>
                  </a:schemeClr>
                </a:solidFill>
                <a:effectLst/>
                <a:latin typeface="Arial" panose="020B0604020202020204" pitchFamily="34" charset="0"/>
              </a:rPr>
              <a:t> </a:t>
            </a:r>
            <a:r>
              <a:rPr kumimoji="0" lang="en-US" altLang="en-US" sz="28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voter registration applications each May and September to all students registered as students of the school</a:t>
            </a:r>
            <a:r>
              <a:rPr lang="en-US" altLang="en-US" sz="1400" dirty="0">
                <a:solidFill>
                  <a:srgbClr val="FFFF00"/>
                </a:solidFill>
              </a:rPr>
              <a:t> </a:t>
            </a:r>
            <a:r>
              <a:rPr kumimoji="0" lang="en-US" altLang="en-US" sz="28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district who </a:t>
            </a:r>
            <a:r>
              <a:rPr kumimoji="0" lang="en-US" altLang="en-US" sz="2800" b="0" i="0" u="none" strike="sngStrike" cap="none" normalizeH="0" baseline="0" dirty="0">
                <a:ln>
                  <a:noFill/>
                </a:ln>
                <a:solidFill>
                  <a:srgbClr val="FFFF00"/>
                </a:solidFill>
                <a:effectLst/>
                <a:latin typeface="Times New Roman" panose="02020603050405020304" pitchFamily="18" charset="0"/>
                <a:cs typeface="Times New Roman" panose="02020603050405020304" pitchFamily="18" charset="0"/>
              </a:rPr>
              <a:t>will be </a:t>
            </a:r>
            <a:r>
              <a:rPr kumimoji="0" lang="en-US" altLang="en-US" sz="1400" b="0" i="0" u="none" strike="sngStrike" cap="none" normalizeH="0" baseline="0" dirty="0">
                <a:ln>
                  <a:noFill/>
                </a:ln>
                <a:solidFill>
                  <a:srgbClr val="FFFF00"/>
                </a:solidFill>
                <a:effectLst/>
              </a:rPr>
              <a:t> </a:t>
            </a:r>
            <a:r>
              <a:rPr kumimoji="0" lang="en-US" altLang="en-US" sz="3200" b="0" i="0" u="none" strike="noStrike" cap="none" normalizeH="0" baseline="0" dirty="0">
                <a:ln>
                  <a:noFill/>
                </a:ln>
                <a:solidFill>
                  <a:schemeClr val="accent1">
                    <a:lumMod val="40000"/>
                    <a:lumOff val="60000"/>
                  </a:schemeClr>
                </a:solidFill>
                <a:effectLst/>
                <a:latin typeface="Arial" panose="020B0604020202020204" pitchFamily="34" charset="0"/>
              </a:rPr>
              <a:t>are</a:t>
            </a:r>
            <a:r>
              <a:rPr kumimoji="0" lang="en-US" altLang="en-US" sz="28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 eligible to </a:t>
            </a:r>
          </a:p>
          <a:p>
            <a:pPr rtl="0">
              <a:lnSpc>
                <a:spcPts val="7920"/>
              </a:lnSpc>
            </a:pPr>
            <a:r>
              <a:rPr kumimoji="0" lang="en-US" altLang="en-US" sz="3200" b="0" i="0" u="none" strike="noStrike" cap="none" normalizeH="0" baseline="0" dirty="0">
                <a:ln>
                  <a:noFill/>
                </a:ln>
                <a:solidFill>
                  <a:schemeClr val="accent1">
                    <a:lumMod val="40000"/>
                    <a:lumOff val="60000"/>
                  </a:schemeClr>
                </a:solidFill>
                <a:effectLst/>
              </a:rPr>
              <a:t>register or preregister to</a:t>
            </a:r>
            <a:r>
              <a:rPr kumimoji="0" lang="en-US" altLang="en-US" sz="7200" b="0" i="0" u="none" strike="noStrike" cap="none" normalizeH="0" baseline="0" dirty="0">
                <a:ln>
                  <a:noFill/>
                </a:ln>
                <a:solidFill>
                  <a:schemeClr val="accent1">
                    <a:lumMod val="40000"/>
                    <a:lumOff val="60000"/>
                  </a:schemeClr>
                </a:solidFill>
                <a:effectLst/>
                <a:latin typeface="Arial" panose="020B0604020202020204" pitchFamily="34" charset="0"/>
              </a:rPr>
              <a:t> </a:t>
            </a:r>
            <a:r>
              <a:rPr kumimoji="0" lang="en-US" altLang="en-US" sz="28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vote.     </a:t>
            </a:r>
            <a:r>
              <a:rPr kumimoji="0" lang="en-US" altLang="en-US" sz="2800" b="0" i="0" u="none" strike="sngStrike" cap="none" normalizeH="0" baseline="0" dirty="0">
                <a:ln>
                  <a:noFill/>
                </a:ln>
                <a:solidFill>
                  <a:srgbClr val="FFFF00"/>
                </a:solidFill>
                <a:effectLst/>
                <a:latin typeface="Times New Roman" panose="02020603050405020304" pitchFamily="18" charset="0"/>
                <a:cs typeface="Times New Roman" panose="02020603050405020304" pitchFamily="18" charset="0"/>
              </a:rPr>
              <a:t>at the next election after those months</a:t>
            </a:r>
            <a:endParaRPr kumimoji="0" lang="en-US" altLang="en-US" sz="4000" b="0" i="0" u="none" strike="sngStrike" cap="none" normalizeH="0" baseline="0" dirty="0">
              <a:ln>
                <a:noFill/>
              </a:ln>
              <a:solidFill>
                <a:srgbClr val="FFFF00"/>
              </a:solidFill>
              <a:effectLst/>
            </a:endParaRPr>
          </a:p>
          <a:p>
            <a:pPr rtl="0"/>
            <a:endParaRPr lang="en-US" sz="2400" dirty="0">
              <a:solidFill>
                <a:srgbClr val="FFFF00"/>
              </a:solidFill>
            </a:endParaRPr>
          </a:p>
          <a:p>
            <a:pPr rtl="0"/>
            <a:endParaRPr lang="en-US" sz="2400" dirty="0">
              <a:solidFill>
                <a:srgbClr val="FFFF00"/>
              </a:solidFill>
            </a:endParaRPr>
          </a:p>
          <a:p>
            <a:pPr rtl="0"/>
            <a:endParaRPr lang="en-US" sz="2400" dirty="0">
              <a:solidFill>
                <a:srgbClr val="FFFF00"/>
              </a:solidFill>
            </a:endParaRPr>
          </a:p>
          <a:p>
            <a:pPr rtl="0"/>
            <a:endParaRPr lang="en-US" sz="2400" dirty="0">
              <a:solidFill>
                <a:srgbClr val="FFFF00"/>
              </a:solidFill>
            </a:endParaRPr>
          </a:p>
          <a:p>
            <a:pPr rtl="0"/>
            <a:endParaRPr lang="en-US" sz="2400" dirty="0">
              <a:solidFill>
                <a:srgbClr val="FFFF00"/>
              </a:solidFill>
            </a:endParaRPr>
          </a:p>
          <a:p>
            <a:pPr rtl="0"/>
            <a:endParaRPr lang="en-US" sz="2400" dirty="0">
              <a:solidFill>
                <a:srgbClr val="FFFF00"/>
              </a:solidFill>
              <a:effectLst/>
            </a:endParaRPr>
          </a:p>
          <a:p>
            <a:pPr rtl="0"/>
            <a:endParaRPr lang="en-US" sz="2400" dirty="0">
              <a:solidFill>
                <a:srgbClr val="FFFF00"/>
              </a:solidFill>
            </a:endParaRPr>
          </a:p>
          <a:p>
            <a:pPr rtl="0"/>
            <a:endParaRPr lang="en-US" sz="2400" dirty="0">
              <a:solidFill>
                <a:srgbClr val="FFFF00"/>
              </a:solidFill>
              <a:effectLst/>
            </a:endParaRPr>
          </a:p>
          <a:p>
            <a:pPr rtl="0"/>
            <a:endParaRPr lang="en-US" sz="2400" dirty="0"/>
          </a:p>
          <a:p>
            <a:pPr marL="342900" indent="-342900" rtl="0">
              <a:buFont typeface="Arial" panose="020B0604020202020204" pitchFamily="34" charset="0"/>
              <a:buChar char="•"/>
            </a:pPr>
            <a:r>
              <a:rPr lang="en-US" sz="1200" dirty="0">
                <a:effectLst/>
              </a:rPr>
              <a:t>A school district has no obligation to provide voter registration applications to students who participate in a postsecondary education option program or who otherwise maintain residence in the district but do not attend a school operated by the district. A school district fulfills its obligation to a student under this section if it provides a voter registration application to the student one time.</a:t>
            </a:r>
          </a:p>
          <a:p>
            <a:pPr rtl="0"/>
            <a:endParaRPr lang="en-US" sz="1200" dirty="0">
              <a:effectLst/>
            </a:endParaRPr>
          </a:p>
          <a:p>
            <a:pPr marL="342900" indent="-342900" rtl="0">
              <a:buFont typeface="Arial" panose="020B0604020202020204" pitchFamily="34" charset="0"/>
              <a:buChar char="•"/>
            </a:pPr>
            <a:r>
              <a:rPr lang="en-US" sz="1200" dirty="0">
                <a:effectLst/>
              </a:rPr>
              <a:t>The institutions and school districts may request these forms from the secretary of state. </a:t>
            </a:r>
          </a:p>
          <a:p>
            <a:pPr marL="342900" indent="-342900" rtl="0">
              <a:buFont typeface="Arial" panose="020B0604020202020204" pitchFamily="34" charset="0"/>
              <a:buChar char="•"/>
            </a:pPr>
            <a:endParaRPr lang="en-US" sz="1200" dirty="0"/>
          </a:p>
          <a:p>
            <a:pPr marL="342900" indent="-342900" rtl="0">
              <a:buFont typeface="Arial" panose="020B0604020202020204" pitchFamily="34" charset="0"/>
              <a:buChar char="•"/>
            </a:pPr>
            <a:r>
              <a:rPr lang="en-US" sz="1200" dirty="0">
                <a:effectLst/>
              </a:rPr>
              <a:t>School districts must advise students that completion of the voter registration application is not a school district requirement.</a:t>
            </a:r>
          </a:p>
        </p:txBody>
      </p:sp>
    </p:spTree>
    <p:extLst>
      <p:ext uri="{BB962C8B-B14F-4D97-AF65-F5344CB8AC3E}">
        <p14:creationId xmlns:p14="http://schemas.microsoft.com/office/powerpoint/2010/main" val="1609027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230254" y="181098"/>
            <a:ext cx="9828146" cy="5724644"/>
          </a:xfrm>
          <a:prstGeom prst="rect">
            <a:avLst/>
          </a:prstGeom>
          <a:noFill/>
        </p:spPr>
        <p:txBody>
          <a:bodyPr wrap="square" rtlCol="0">
            <a:spAutoFit/>
          </a:bodyPr>
          <a:lstStyle/>
          <a:p>
            <a:pPr marL="342900" indent="-342900" rtl="0">
              <a:buFont typeface="Arial" panose="020B0604020202020204" pitchFamily="34" charset="0"/>
              <a:buChar char="•"/>
            </a:pPr>
            <a:r>
              <a:rPr lang="en-US" dirty="0">
                <a:effectLst/>
              </a:rPr>
              <a:t>All school districts must make available voter registration applications each May and September to all students registered as students of the school district who will be eligible to vote at the next election after those months. </a:t>
            </a:r>
          </a:p>
          <a:p>
            <a:pPr rtl="0"/>
            <a:endParaRPr lang="en-US" sz="2400" dirty="0"/>
          </a:p>
          <a:p>
            <a:pPr marL="342900" indent="-342900" rtl="0">
              <a:buFont typeface="Arial" panose="020B0604020202020204" pitchFamily="34" charset="0"/>
              <a:buChar char="•"/>
            </a:pPr>
            <a:r>
              <a:rPr lang="en-US" sz="2400" dirty="0">
                <a:effectLst/>
              </a:rPr>
              <a:t>A school district has </a:t>
            </a:r>
            <a:r>
              <a:rPr lang="en-US" sz="2400" dirty="0">
                <a:solidFill>
                  <a:schemeClr val="accent1">
                    <a:lumMod val="40000"/>
                    <a:lumOff val="60000"/>
                  </a:schemeClr>
                </a:solidFill>
                <a:effectLst/>
              </a:rPr>
              <a:t>no obligation </a:t>
            </a:r>
            <a:r>
              <a:rPr lang="en-US" sz="2400" dirty="0">
                <a:effectLst/>
              </a:rPr>
              <a:t>to provide voter registration applications to students who participate in a </a:t>
            </a:r>
            <a:r>
              <a:rPr lang="en-US" sz="2400" dirty="0">
                <a:solidFill>
                  <a:schemeClr val="accent1">
                    <a:lumMod val="40000"/>
                    <a:lumOff val="60000"/>
                  </a:schemeClr>
                </a:solidFill>
                <a:effectLst/>
              </a:rPr>
              <a:t>postsecondary education option </a:t>
            </a:r>
            <a:r>
              <a:rPr lang="en-US" sz="2400" dirty="0">
                <a:effectLst/>
              </a:rPr>
              <a:t>program or who otherwise maintain residence in the district but </a:t>
            </a:r>
            <a:r>
              <a:rPr lang="en-US" sz="2400" dirty="0">
                <a:solidFill>
                  <a:schemeClr val="accent1">
                    <a:lumMod val="40000"/>
                    <a:lumOff val="60000"/>
                  </a:schemeClr>
                </a:solidFill>
                <a:effectLst/>
              </a:rPr>
              <a:t>do not attend a school operated by the district</a:t>
            </a:r>
            <a:r>
              <a:rPr lang="en-US" sz="2400" dirty="0">
                <a:effectLst/>
              </a:rPr>
              <a:t>. A school district fulfills its obligation to a student under this section if it provides a voter registration application to the student one time.</a:t>
            </a:r>
          </a:p>
          <a:p>
            <a:pPr rtl="0"/>
            <a:endParaRPr lang="en-US" sz="2400" dirty="0">
              <a:effectLst/>
            </a:endParaRPr>
          </a:p>
          <a:p>
            <a:pPr marL="342900" indent="-342900" rtl="0">
              <a:buFont typeface="Arial" panose="020B0604020202020204" pitchFamily="34" charset="0"/>
              <a:buChar char="•"/>
            </a:pPr>
            <a:r>
              <a:rPr lang="en-US" sz="2400" dirty="0">
                <a:effectLst/>
              </a:rPr>
              <a:t>The institutions and school districts </a:t>
            </a:r>
            <a:r>
              <a:rPr lang="en-US" sz="2400" dirty="0">
                <a:solidFill>
                  <a:schemeClr val="accent1">
                    <a:lumMod val="40000"/>
                    <a:lumOff val="60000"/>
                  </a:schemeClr>
                </a:solidFill>
                <a:effectLst/>
              </a:rPr>
              <a:t>may request these forms from the secretary of state</a:t>
            </a:r>
            <a:r>
              <a:rPr lang="en-US" sz="2400" dirty="0">
                <a:effectLst/>
              </a:rPr>
              <a:t>.  </a:t>
            </a:r>
            <a:r>
              <a:rPr lang="en-US" sz="2400" dirty="0">
                <a:solidFill>
                  <a:srgbClr val="FF0000"/>
                </a:solidFill>
                <a:effectLst/>
              </a:rPr>
              <a:t>(It’s 2024!  Paper Forms?)</a:t>
            </a:r>
            <a:endParaRPr lang="en-US" sz="2400" dirty="0">
              <a:effectLst/>
            </a:endParaRPr>
          </a:p>
          <a:p>
            <a:pPr marL="342900" indent="-342900" rtl="0">
              <a:buFont typeface="Arial" panose="020B0604020202020204" pitchFamily="34" charset="0"/>
              <a:buChar char="•"/>
            </a:pPr>
            <a:endParaRPr lang="en-US" sz="2400" dirty="0"/>
          </a:p>
          <a:p>
            <a:pPr marL="342900" indent="-342900" rtl="0">
              <a:buFont typeface="Arial" panose="020B0604020202020204" pitchFamily="34" charset="0"/>
              <a:buChar char="•"/>
            </a:pPr>
            <a:r>
              <a:rPr lang="en-US" sz="2400" dirty="0">
                <a:effectLst/>
              </a:rPr>
              <a:t>School districts must advise students that completion of the voter registration application is </a:t>
            </a:r>
            <a:r>
              <a:rPr lang="en-US" sz="2400" dirty="0">
                <a:solidFill>
                  <a:schemeClr val="accent1">
                    <a:lumMod val="40000"/>
                    <a:lumOff val="60000"/>
                  </a:schemeClr>
                </a:solidFill>
                <a:effectLst/>
              </a:rPr>
              <a:t>not a school district requirement</a:t>
            </a:r>
            <a:r>
              <a:rPr lang="en-US" sz="2400" dirty="0">
                <a:effectLst/>
              </a:rPr>
              <a:t>.</a:t>
            </a:r>
          </a:p>
        </p:txBody>
      </p:sp>
    </p:spTree>
    <p:extLst>
      <p:ext uri="{BB962C8B-B14F-4D97-AF65-F5344CB8AC3E}">
        <p14:creationId xmlns:p14="http://schemas.microsoft.com/office/powerpoint/2010/main" val="39003354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1111997" y="703612"/>
            <a:ext cx="8383798" cy="1200329"/>
          </a:xfrm>
          <a:prstGeom prst="rect">
            <a:avLst/>
          </a:prstGeom>
          <a:noFill/>
        </p:spPr>
        <p:txBody>
          <a:bodyPr wrap="square" rtlCol="0">
            <a:spAutoFit/>
          </a:bodyPr>
          <a:lstStyle/>
          <a:p>
            <a:r>
              <a:rPr lang="en-US" sz="7200" b="1" dirty="0">
                <a:latin typeface="Lato" panose="020F0502020204030203" pitchFamily="34" charset="0"/>
                <a:ea typeface="Lato" panose="020F0502020204030203" pitchFamily="34" charset="0"/>
                <a:cs typeface="Lato" panose="020F0502020204030203" pitchFamily="34" charset="0"/>
              </a:rPr>
              <a:t>COLLEGES</a:t>
            </a:r>
          </a:p>
        </p:txBody>
      </p:sp>
    </p:spTree>
    <p:extLst>
      <p:ext uri="{BB962C8B-B14F-4D97-AF65-F5344CB8AC3E}">
        <p14:creationId xmlns:p14="http://schemas.microsoft.com/office/powerpoint/2010/main" val="34590971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100A-79AF-6A4A-E24C-8F36D6FECC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AF8D80-0F26-F216-8D25-92D2965C77F8}"/>
              </a:ext>
            </a:extLst>
          </p:cNvPr>
          <p:cNvPicPr>
            <a:picLocks noChangeAspect="1"/>
          </p:cNvPicPr>
          <p:nvPr/>
        </p:nvPicPr>
        <p:blipFill>
          <a:blip r:embed="rId2"/>
          <a:stretch>
            <a:fillRect/>
          </a:stretch>
        </p:blipFill>
        <p:spPr>
          <a:xfrm>
            <a:off x="355653" y="465109"/>
            <a:ext cx="4664388" cy="5649364"/>
          </a:xfrm>
          <a:prstGeom prst="rect">
            <a:avLst/>
          </a:prstGeom>
        </p:spPr>
      </p:pic>
      <p:sp>
        <p:nvSpPr>
          <p:cNvPr id="4" name="TextBox 3">
            <a:extLst>
              <a:ext uri="{FF2B5EF4-FFF2-40B4-BE49-F238E27FC236}">
                <a16:creationId xmlns:a16="http://schemas.microsoft.com/office/drawing/2014/main" id="{F9517494-88F3-D891-8168-6400E0D2B90F}"/>
              </a:ext>
            </a:extLst>
          </p:cNvPr>
          <p:cNvSpPr txBox="1"/>
          <p:nvPr/>
        </p:nvSpPr>
        <p:spPr>
          <a:xfrm>
            <a:off x="5587999" y="2189017"/>
            <a:ext cx="4331855" cy="1938992"/>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Letter From Secretary Simon Sent Fall 2023</a:t>
            </a:r>
          </a:p>
        </p:txBody>
      </p:sp>
    </p:spTree>
    <p:extLst>
      <p:ext uri="{BB962C8B-B14F-4D97-AF65-F5344CB8AC3E}">
        <p14:creationId xmlns:p14="http://schemas.microsoft.com/office/powerpoint/2010/main" val="916673346"/>
      </p:ext>
    </p:extLst>
  </p:cSld>
  <p:clrMapOvr>
    <a:masterClrMapping/>
  </p:clrMapOvr>
</p:sld>
</file>

<file path=ppt/theme/theme1.xml><?xml version="1.0" encoding="utf-8"?>
<a:theme xmlns:a="http://schemas.openxmlformats.org/drawingml/2006/main" name="Custom Design">
  <a:themeElements>
    <a:clrScheme name="MNVOTES">
      <a:dk1>
        <a:sysClr val="windowText" lastClr="000000"/>
      </a:dk1>
      <a:lt1>
        <a:sysClr val="window" lastClr="FFFFFF"/>
      </a:lt1>
      <a:dk2>
        <a:srgbClr val="1C4C5C"/>
      </a:dk2>
      <a:lt2>
        <a:srgbClr val="F1F9FA"/>
      </a:lt2>
      <a:accent1>
        <a:srgbClr val="EE3F5D"/>
      </a:accent1>
      <a:accent2>
        <a:srgbClr val="4472C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S PPT Template 2024" id="{A4C4F615-EA27-4160-8E0C-316224BACAC9}" vid="{F9F16C9D-77ED-40EC-BC41-85B2EA5752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4d514ee-8083-4f05-8881-46cb24ce4a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7926E773353A4CB12EB6E626823F4A" ma:contentTypeVersion="15" ma:contentTypeDescription="Create a new document." ma:contentTypeScope="" ma:versionID="c6c00fe1e7b41fda726339a53b600dc7">
  <xsd:schema xmlns:xsd="http://www.w3.org/2001/XMLSchema" xmlns:xs="http://www.w3.org/2001/XMLSchema" xmlns:p="http://schemas.microsoft.com/office/2006/metadata/properties" xmlns:ns3="99412f06-b11d-46ca-a9f1-28f820048641" xmlns:ns4="04d514ee-8083-4f05-8881-46cb24ce4a51" targetNamespace="http://schemas.microsoft.com/office/2006/metadata/properties" ma:root="true" ma:fieldsID="e70d8e1e802aca3cad3e6e90ae52631d" ns3:_="" ns4:_="">
    <xsd:import namespace="99412f06-b11d-46ca-a9f1-28f820048641"/>
    <xsd:import namespace="04d514ee-8083-4f05-8881-46cb24ce4a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12f06-b11d-46ca-a9f1-28f8200486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d514ee-8083-4f05-8881-46cb24ce4a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19669-8E69-41B3-BA08-386830148556}">
  <ds:schemaRefs>
    <ds:schemaRef ds:uri="http://schemas.microsoft.com/office/2006/metadata/properties"/>
    <ds:schemaRef ds:uri="04d514ee-8083-4f05-8881-46cb24ce4a51"/>
    <ds:schemaRef ds:uri="http://purl.org/dc/terms/"/>
    <ds:schemaRef ds:uri="99412f06-b11d-46ca-a9f1-28f820048641"/>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7F5E62-9497-4ED3-A4A3-E16F82111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12f06-b11d-46ca-a9f1-28f820048641"/>
    <ds:schemaRef ds:uri="04d514ee-8083-4f05-8881-46cb24ce4a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765B5-1A9F-47F3-B437-C34AE4E06CAA}">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6502</TotalTime>
  <Words>1073</Words>
  <Application>Microsoft Office PowerPoint</Application>
  <PresentationFormat>Widescreen</PresentationFormat>
  <Paragraphs>110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Arial Black</vt:lpstr>
      <vt:lpstr>Calibri</vt:lpstr>
      <vt:lpstr>Calibri Light</vt:lpstr>
      <vt:lpstr>Lato</vt:lpstr>
      <vt:lpstr>Lato ExtraBold</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Minnesota Secretary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Knudson, Cassondra (OSS)</dc:creator>
  <cp:lastModifiedBy>Wall, Michael (OSS)</cp:lastModifiedBy>
  <cp:revision>42</cp:revision>
  <cp:lastPrinted>2024-04-03T22:28:26Z</cp:lastPrinted>
  <dcterms:created xsi:type="dcterms:W3CDTF">2024-04-03T16:43:50Z</dcterms:created>
  <dcterms:modified xsi:type="dcterms:W3CDTF">2024-06-10T22:04:15Z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0x0101004D7926E773353A4CB12EB6E626823F4A</vt:lpwstr>
  </property>
</Properties>
</file>