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41"/>
  </p:notesMasterIdLst>
  <p:handoutMasterIdLst>
    <p:handoutMasterId r:id="rId42"/>
  </p:handoutMasterIdLst>
  <p:sldIdLst>
    <p:sldId id="323" r:id="rId5"/>
    <p:sldId id="338" r:id="rId6"/>
    <p:sldId id="367" r:id="rId7"/>
    <p:sldId id="366" r:id="rId8"/>
    <p:sldId id="380" r:id="rId9"/>
    <p:sldId id="379" r:id="rId10"/>
    <p:sldId id="387" r:id="rId11"/>
    <p:sldId id="388" r:id="rId12"/>
    <p:sldId id="359" r:id="rId13"/>
    <p:sldId id="360" r:id="rId14"/>
    <p:sldId id="365" r:id="rId15"/>
    <p:sldId id="361" r:id="rId16"/>
    <p:sldId id="364" r:id="rId17"/>
    <p:sldId id="363" r:id="rId18"/>
    <p:sldId id="362" r:id="rId19"/>
    <p:sldId id="389" r:id="rId20"/>
    <p:sldId id="368" r:id="rId21"/>
    <p:sldId id="369" r:id="rId22"/>
    <p:sldId id="370" r:id="rId23"/>
    <p:sldId id="371" r:id="rId24"/>
    <p:sldId id="381" r:id="rId25"/>
    <p:sldId id="372" r:id="rId26"/>
    <p:sldId id="373" r:id="rId27"/>
    <p:sldId id="374" r:id="rId28"/>
    <p:sldId id="378" r:id="rId29"/>
    <p:sldId id="375" r:id="rId30"/>
    <p:sldId id="382" r:id="rId31"/>
    <p:sldId id="376" r:id="rId32"/>
    <p:sldId id="384" r:id="rId33"/>
    <p:sldId id="386" r:id="rId34"/>
    <p:sldId id="385" r:id="rId35"/>
    <p:sldId id="390" r:id="rId36"/>
    <p:sldId id="383" r:id="rId37"/>
    <p:sldId id="377" r:id="rId38"/>
    <p:sldId id="348" r:id="rId39"/>
    <p:sldId id="324" r:id="rId4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F4"/>
    <a:srgbClr val="FFFFFF"/>
    <a:srgbClr val="EFEFEF"/>
    <a:srgbClr val="1B4A5A"/>
    <a:srgbClr val="1D4B5B"/>
    <a:srgbClr val="EF415C"/>
    <a:srgbClr val="354560"/>
    <a:srgbClr val="202C8F"/>
    <a:srgbClr val="FDFBF6"/>
    <a:srgbClr val="AAC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09" autoAdjust="0"/>
  </p:normalViewPr>
  <p:slideViewPr>
    <p:cSldViewPr snapToGrid="0" snapToObjects="1">
      <p:cViewPr varScale="1">
        <p:scale>
          <a:sx n="113" d="100"/>
          <a:sy n="113" d="100"/>
        </p:scale>
        <p:origin x="258" y="9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30T13:49:17.4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1088 824,'-363'0,"348"1,-1 1,1 0,0 1,0 1,0 0,0 1,1 1,-27 14,-107 75,119-75,15-9,0 1,1 0,1 1,-1 0,2 1,-16 25,-50 98,71-126,-22 46,2 2,-24 80,-12 12,52-110,1 1,3 0,-3 62,11 133,2-84,-5-124,2-1,1 1,1 0,1-1,14 47,7 0,37 76,5-31,-46-88,-3 1,0 1,-2 0,11 38,-22-59,1-1,1 1,0-1,0-1,1 1,16 17,2 3,14 24,2-3,2-1,76 67,-104-104,2 0,-1-2,1 0,1-1,0-1,1-1,0 0,23 6,286 70,-228-62,-61-13,0-2,1-2,65 4,3-11,160-21,-189 10,50-8,185-4,1671 24,-1912-4,98-18,-97 10,83-2,1555 12,-818 3,-627-1,773-16,-69 3,-612 14,-238-7,-1-6,0-5,206-55,-252 56,0 4,139-3,11-1,-5-29,190 28,-116 8,624-3,-562 14,1907-3,-2052-13,-8 1,-119 12,1-3,91-16,-55-2,2 6,187 1,-229 16,-6 1,-1-3,0-3,137-24,-153 17,1 2,1 4,84 3,23-1,57-8,282-27,-365 23,273 7,-224 10,-147-3,340-15,448-42,-576 60,527-14,-759 8,-1 0,0-2,0 0,34-14,-35 12,14-3,1 2,0 2,0 1,60 1,-52 2,-1-1,80-16,257-46,-127 28,-161 15,-64 14,1 1,0 2,57-4,-46 9,0-2,0-2,-1-1,1-3,40-12,-27 4,2 2,-1 3,57-5,98-4,-191 18,0-1,-1-1,0 0,0-2,0 0,0 0,-1-2,0 0,-1-1,0 0,0-1,-1-1,21-20,0-5,-1-3,-1 0,39-65,-61 86,-1-1,-1 0,0-1,-2 0,0 0,-1-1,-1 0,-1 0,1-26,-1-25,-8-102,0 38,6-70,-5-225,3 423,-2 0,1 0,-1 0,0 0,-1 1,1-1,-1 1,-1-1,0 1,0 0,0 1,-1-1,0 1,0 0,-10-9,-7-4,-1 1,-49-30,22 16,-82-65,-85-55,192 138,-1 0,0 2,-1 1,0 1,-1 2,0 0,-32-4,-40 3,62 7,-1-2,2-1,-55-15,-23-12,-131-17,25 6,-227-40,310 69,-217 7,26 3,-624-11,693 16,41-13,20 0,-210 15,-235-7,374-18,-68-3,-165 25,-273-8,440-5,-290-18,556 25,-603-31,-325 39,614-25,63 0,-753 19,547 7,-1554-3,1637-12,35 0,-573 13,490 33,115-2,-99-26,438-2,1 1,0 1,-51 17,-22 4,-271 41,-6 4,287-56,-1-4,-1-5,-127-7,-56 3,-396 66,211-27,170-22,141 1,-76 5,155-19,-113 23,69-8,-274 41,-96 49,403-89,40-10,0-1,-63 25,103-32,0 1,1 0,0 0,-14 13,-32 20,12-20,-1-1,0-2,-1-3,0-1,-58 7,64-10,5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5/23/2024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Wall@state.mn.u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33867" y="1242405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Libraries: 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Election Education and Civic Engagement Hubs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7E3E9-111C-E950-6A03-82A8D5C0A10F}"/>
              </a:ext>
            </a:extLst>
          </p:cNvPr>
          <p:cNvSpPr txBox="1"/>
          <p:nvPr/>
        </p:nvSpPr>
        <p:spPr>
          <a:xfrm>
            <a:off x="5861351" y="1783824"/>
            <a:ext cx="729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2023 EQS Symposium: May 30, 2024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Beyond “it’s the right thing to do”…</a:t>
            </a: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Massachusetts Library staff brainstormed:</a:t>
            </a:r>
          </a:p>
        </p:txBody>
      </p:sp>
    </p:spTree>
    <p:extLst>
      <p:ext uri="{BB962C8B-B14F-4D97-AF65-F5344CB8AC3E}">
        <p14:creationId xmlns:p14="http://schemas.microsoft.com/office/powerpoint/2010/main" val="403952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B442-7F62-5BF0-7C5F-2E63C15B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1134533"/>
            <a:ext cx="9313334" cy="50424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At the </a:t>
            </a:r>
            <a:r>
              <a:rPr lang="en-US" sz="5400" u="sng" dirty="0"/>
              <a:t>Librarians Fostering Civic Engagement </a:t>
            </a:r>
            <a:r>
              <a:rPr lang="en-US" sz="5400" dirty="0"/>
              <a:t>workshops… attendees participated in a brainstorming activity.  The lists… outline responses from attendees at the 7 workshops offered throughout Massachusetts.</a:t>
            </a:r>
          </a:p>
        </p:txBody>
      </p:sp>
    </p:spTree>
    <p:extLst>
      <p:ext uri="{BB962C8B-B14F-4D97-AF65-F5344CB8AC3E}">
        <p14:creationId xmlns:p14="http://schemas.microsoft.com/office/powerpoint/2010/main" val="285708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8B708-3B4B-3BF5-D417-AD87823038B6}"/>
              </a:ext>
            </a:extLst>
          </p:cNvPr>
          <p:cNvSpPr txBox="1"/>
          <p:nvPr/>
        </p:nvSpPr>
        <p:spPr>
          <a:xfrm>
            <a:off x="338666" y="612844"/>
            <a:ext cx="1174193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Connect people with community knowledge.</a:t>
            </a:r>
          </a:p>
          <a:p>
            <a:r>
              <a:rPr lang="en-US" sz="2400" dirty="0"/>
              <a:t>Democracy and diversity.</a:t>
            </a:r>
          </a:p>
          <a:p>
            <a:r>
              <a:rPr lang="en-US" sz="2400" dirty="0"/>
              <a:t>Demonstrate value and promote services.</a:t>
            </a:r>
          </a:p>
          <a:p>
            <a:r>
              <a:rPr lang="en-US" sz="2400" dirty="0"/>
              <a:t>Foundational to our mission and role.</a:t>
            </a:r>
          </a:p>
          <a:p>
            <a:r>
              <a:rPr lang="en-US" sz="2400" dirty="0"/>
              <a:t>Give voice to needs.</a:t>
            </a:r>
          </a:p>
          <a:p>
            <a:r>
              <a:rPr lang="en-US" sz="2400" dirty="0"/>
              <a:t>Help the library understand needs and gaps. </a:t>
            </a:r>
          </a:p>
          <a:p>
            <a:r>
              <a:rPr lang="en-US" sz="2400" dirty="0"/>
              <a:t>Increase social engagement and generate connectedness.</a:t>
            </a:r>
          </a:p>
          <a:p>
            <a:r>
              <a:rPr lang="en-US" sz="2400" dirty="0"/>
              <a:t>Increase community engagement.</a:t>
            </a:r>
          </a:p>
          <a:p>
            <a:r>
              <a:rPr lang="en-US" sz="2400" dirty="0"/>
              <a:t>Increase literacy and responds to lack of civic literacy.  Disseminates information.</a:t>
            </a:r>
          </a:p>
          <a:p>
            <a:r>
              <a:rPr lang="en-US" sz="2400" dirty="0"/>
              <a:t>It's fun and rewarding.</a:t>
            </a:r>
          </a:p>
          <a:p>
            <a:r>
              <a:rPr lang="en-US" sz="2400" dirty="0"/>
              <a:t>Librarians are trusted, non-partisan, good stewards.</a:t>
            </a:r>
          </a:p>
          <a:p>
            <a:r>
              <a:rPr lang="en-US" sz="2400" dirty="0"/>
              <a:t>Libraries are the logical place with readily available, free resources for all.</a:t>
            </a:r>
          </a:p>
          <a:p>
            <a:r>
              <a:rPr lang="en-US" sz="2400" dirty="0"/>
              <a:t>Libraries bring people together. Foster collaboration and create a strong, healthy community.</a:t>
            </a:r>
          </a:p>
          <a:p>
            <a:r>
              <a:rPr lang="en-US" sz="2400" dirty="0"/>
              <a:t>Libraries Transform.</a:t>
            </a:r>
          </a:p>
          <a:p>
            <a:r>
              <a:rPr lang="en-US" sz="2400" dirty="0"/>
              <a:t>Reach all ages.</a:t>
            </a:r>
          </a:p>
        </p:txBody>
      </p:sp>
    </p:spTree>
    <p:extLst>
      <p:ext uri="{BB962C8B-B14F-4D97-AF65-F5344CB8AC3E}">
        <p14:creationId xmlns:p14="http://schemas.microsoft.com/office/powerpoint/2010/main" val="90896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8B708-3B4B-3BF5-D417-AD87823038B6}"/>
              </a:ext>
            </a:extLst>
          </p:cNvPr>
          <p:cNvSpPr txBox="1"/>
          <p:nvPr/>
        </p:nvSpPr>
        <p:spPr>
          <a:xfrm>
            <a:off x="54382" y="616088"/>
            <a:ext cx="1213761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4000" dirty="0"/>
              <a:t>Connect people with community knowledge.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Democracy and diversity.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Demonstrate value and promote services.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Foundational to our mission and role.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Give voice to needs.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Help the library understand needs and gaps. 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Increase social engagement and generate connectedness.</a:t>
            </a:r>
          </a:p>
          <a:p>
            <a:pPr>
              <a:spcAft>
                <a:spcPts val="300"/>
              </a:spcAft>
            </a:pPr>
            <a:r>
              <a:rPr lang="en-US" sz="4000" dirty="0"/>
              <a:t>Increase community engagement.</a:t>
            </a:r>
          </a:p>
          <a:p>
            <a:r>
              <a:rPr lang="en-US" sz="700" dirty="0"/>
              <a:t>Increase community engagement.</a:t>
            </a:r>
          </a:p>
          <a:p>
            <a:r>
              <a:rPr lang="en-US" sz="700" dirty="0"/>
              <a:t>Increase literacy and responds to lack of civic literacy.  Disseminates information.</a:t>
            </a:r>
          </a:p>
          <a:p>
            <a:r>
              <a:rPr lang="en-US" sz="700" dirty="0"/>
              <a:t>It's fun and rewarding.</a:t>
            </a:r>
          </a:p>
          <a:p>
            <a:r>
              <a:rPr lang="en-US" sz="700" dirty="0"/>
              <a:t>Librarians are trusted, non-partisan, good stewards.</a:t>
            </a:r>
          </a:p>
          <a:p>
            <a:r>
              <a:rPr lang="en-US" sz="700" dirty="0"/>
              <a:t>Libraries are the logical place with readily available, free resources for all.</a:t>
            </a:r>
          </a:p>
          <a:p>
            <a:r>
              <a:rPr lang="en-US" sz="700" dirty="0"/>
              <a:t>Libraries bring people together. Foster collaboration and create a strong, healthy community.</a:t>
            </a:r>
          </a:p>
          <a:p>
            <a:r>
              <a:rPr lang="en-US" sz="700" dirty="0"/>
              <a:t>Libraries Transform.</a:t>
            </a:r>
          </a:p>
          <a:p>
            <a:r>
              <a:rPr lang="en-US" sz="700" dirty="0"/>
              <a:t>Reach all ages.</a:t>
            </a:r>
          </a:p>
        </p:txBody>
      </p:sp>
    </p:spTree>
    <p:extLst>
      <p:ext uri="{BB962C8B-B14F-4D97-AF65-F5344CB8AC3E}">
        <p14:creationId xmlns:p14="http://schemas.microsoft.com/office/powerpoint/2010/main" val="39211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8B708-3B4B-3BF5-D417-AD87823038B6}"/>
              </a:ext>
            </a:extLst>
          </p:cNvPr>
          <p:cNvSpPr txBox="1"/>
          <p:nvPr/>
        </p:nvSpPr>
        <p:spPr>
          <a:xfrm>
            <a:off x="138023" y="268157"/>
            <a:ext cx="11956211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Connect people with community knowledge.</a:t>
            </a:r>
          </a:p>
          <a:p>
            <a:r>
              <a:rPr lang="en-US" sz="700" dirty="0"/>
              <a:t>Democracy and diversity.</a:t>
            </a:r>
          </a:p>
          <a:p>
            <a:r>
              <a:rPr lang="en-US" sz="700" dirty="0"/>
              <a:t>Demonstrate value and promote services.</a:t>
            </a:r>
          </a:p>
          <a:p>
            <a:r>
              <a:rPr lang="en-US" sz="700" dirty="0"/>
              <a:t>Foundational to our mission and role.</a:t>
            </a:r>
          </a:p>
          <a:p>
            <a:r>
              <a:rPr lang="en-US" sz="700" dirty="0"/>
              <a:t>Give voice to needs.</a:t>
            </a:r>
          </a:p>
          <a:p>
            <a:r>
              <a:rPr lang="en-US" sz="700" dirty="0"/>
              <a:t>Help the library understand needs and gaps. </a:t>
            </a:r>
          </a:p>
          <a:p>
            <a:r>
              <a:rPr lang="en-US" sz="700" dirty="0"/>
              <a:t>Increase social engagement and generate connectedness.</a:t>
            </a:r>
          </a:p>
          <a:p>
            <a:r>
              <a:rPr lang="en-US" sz="3600" dirty="0"/>
              <a:t>Increase literacy and responds to lack of civic literacy.  Disseminates information.</a:t>
            </a:r>
          </a:p>
          <a:p>
            <a:r>
              <a:rPr lang="en-US" sz="3600" dirty="0"/>
              <a:t>It's fun and rewarding.</a:t>
            </a:r>
          </a:p>
          <a:p>
            <a:r>
              <a:rPr lang="en-US" sz="3600" dirty="0"/>
              <a:t>Librarians are trusted, non-partisan, good stewards.</a:t>
            </a:r>
          </a:p>
          <a:p>
            <a:r>
              <a:rPr lang="en-US" sz="3600" dirty="0"/>
              <a:t>Libraries are the logical place with readily available, free resources for all.</a:t>
            </a:r>
          </a:p>
          <a:p>
            <a:r>
              <a:rPr lang="en-US" sz="3600" dirty="0"/>
              <a:t>Libraries bring people together. Foster collaboration and create a strong, healthy community.</a:t>
            </a:r>
          </a:p>
          <a:p>
            <a:r>
              <a:rPr lang="en-US" sz="3600" dirty="0"/>
              <a:t>Libraries Transform.</a:t>
            </a:r>
          </a:p>
          <a:p>
            <a:r>
              <a:rPr lang="en-US" sz="3600" dirty="0"/>
              <a:t>Reach all ages.</a:t>
            </a:r>
          </a:p>
        </p:txBody>
      </p:sp>
    </p:spTree>
    <p:extLst>
      <p:ext uri="{BB962C8B-B14F-4D97-AF65-F5344CB8AC3E}">
        <p14:creationId xmlns:p14="http://schemas.microsoft.com/office/powerpoint/2010/main" val="29165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 ELSE?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have the space, </a:t>
            </a:r>
            <a:b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</a:b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and people know the space,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and know you.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And…</a:t>
            </a: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3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 ELSE?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60506-AD48-B2C5-F78E-842EAC78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2" y="84971"/>
            <a:ext cx="11494914" cy="11281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331ABC-85FD-E5C4-5FF9-02C2F83FF73D}"/>
                  </a:ext>
                </a:extLst>
              </p14:cNvPr>
              <p14:cNvContentPartPr/>
              <p14:nvPr/>
            </p14:nvContentPartPr>
            <p14:xfrm>
              <a:off x="2808973" y="5198307"/>
              <a:ext cx="8886600" cy="133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331ABC-85FD-E5C4-5FF9-02C2F83FF7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4973" y="5090307"/>
                <a:ext cx="8994240" cy="15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88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don’t have to do this alone.</a:t>
            </a:r>
          </a:p>
        </p:txBody>
      </p:sp>
    </p:spTree>
    <p:extLst>
      <p:ext uri="{BB962C8B-B14F-4D97-AF65-F5344CB8AC3E}">
        <p14:creationId xmlns:p14="http://schemas.microsoft.com/office/powerpoint/2010/main" val="270991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don’t have to do this alone.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don’t have to reinvent the wheel.</a:t>
            </a:r>
          </a:p>
        </p:txBody>
      </p:sp>
    </p:spTree>
    <p:extLst>
      <p:ext uri="{BB962C8B-B14F-4D97-AF65-F5344CB8AC3E}">
        <p14:creationId xmlns:p14="http://schemas.microsoft.com/office/powerpoint/2010/main" val="277397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Today’s Agenda:</a:t>
            </a:r>
          </a:p>
        </p:txBody>
      </p:sp>
      <p:pic>
        <p:nvPicPr>
          <p:cNvPr id="2050" name="Picture 2" descr="The Most Important 45 Minutes - Hungry Hobby">
            <a:extLst>
              <a:ext uri="{FF2B5EF4-FFF2-40B4-BE49-F238E27FC236}">
                <a16:creationId xmlns:a16="http://schemas.microsoft.com/office/drawing/2014/main" id="{5B94BD62-D38B-EB59-7F46-A8F61C04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85" y="939799"/>
            <a:ext cx="3060350" cy="45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7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endParaRPr lang="en-US" sz="20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24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don’t have to do this alone.</a:t>
            </a:r>
          </a:p>
          <a:p>
            <a:endParaRPr lang="en-US" sz="1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24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You don’t have to reinvent the wheel.</a:t>
            </a:r>
          </a:p>
          <a:p>
            <a:endParaRPr lang="en-US" sz="20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Office of Minnesota Secretary of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County Elections Office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City Elections/Clerk/Auditor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Campus Vote Coordinator (postsecondary)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Like-Minded Compatriots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Community: groups and individuals (ASK!)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endParaRPr lang="en-US" sz="20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405C5E-0469-15F4-55B5-45EE7F5A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7" y="1284816"/>
            <a:ext cx="8568266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9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FOR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FOR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Everybody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9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WHERE?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FOR WHOM?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Everybody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Voting Eligible/ Future Voters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Age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Citizenship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Interest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Community Members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Visitors (in person or online)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WHERE/HOW?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In Person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At Your Library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Displays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Materials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Events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Mock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Walk-throughs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Other Locations (Partnerships?)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Virtual</a:t>
            </a:r>
          </a:p>
        </p:txBody>
      </p:sp>
    </p:spTree>
    <p:extLst>
      <p:ext uri="{BB962C8B-B14F-4D97-AF65-F5344CB8AC3E}">
        <p14:creationId xmlns:p14="http://schemas.microsoft.com/office/powerpoint/2010/main" val="239696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WHERE/HOW?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Virtual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Simultaneous w/in-person? (challenges)</a:t>
            </a:r>
          </a:p>
          <a:p>
            <a:pPr lvl="1"/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     vs. Dedicated Virtual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Live vs. Recorded (virtual or in-person)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Posted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Videos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Articles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Printables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87778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80545" y="245826"/>
            <a:ext cx="11698188" cy="648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Resources: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www.MNVotes.Gov 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www.ala.org/advocacy/voter-engagement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https://guides.masslibsystem.org/CivicEngagement/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https://www.imls.gov/blog/2022/03/how-museums-and-libraries-are-fostering-civic-engagement-through-voting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https://programminglibrarian.org/articles/public-participation-how-libraries-support-civically-engaged-communities</a:t>
            </a:r>
          </a:p>
          <a:p>
            <a:pPr marL="457200" indent="-4572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Kranich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N. </a:t>
            </a:r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(2012)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Libraries and civic engagement. 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Library and book trade almanac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2012, 75-96.</a:t>
            </a:r>
          </a:p>
          <a:p>
            <a:pPr marL="457200" indent="-4572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Young, R. </a:t>
            </a:r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(2012)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More than just books: The role of public libraries in building community and promoting civic engagement. 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National civic review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101(4), 30-33.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D48D7-87B8-5AB4-E75F-2B38EEA9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" y="142490"/>
            <a:ext cx="4399266" cy="65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Today’s Agenda: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WITH WHOM?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FOR WHOM?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WHERE?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Questions.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9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5188AD-268B-F57D-230E-EDCC745B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643"/>
            <a:ext cx="12192000" cy="46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D48D7-87B8-5AB4-E75F-2B38EEA9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067" y="4571998"/>
            <a:ext cx="1415200" cy="21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6E02A-E840-0706-4E27-57FD6082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3" y="1561776"/>
            <a:ext cx="2667372" cy="41725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FBDC4-DE9D-5E27-170E-BEA926FC0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68" y="809196"/>
            <a:ext cx="3277057" cy="4925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EBAABF-04CF-3B64-E418-024C57E06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099" y="2038092"/>
            <a:ext cx="3181794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80545" y="245826"/>
            <a:ext cx="11698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Resources: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316B1-1DE3-08F5-8ABF-DF7E236B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70" y="33864"/>
            <a:ext cx="6817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180545" y="245826"/>
            <a:ext cx="11698188" cy="648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Resources: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www.MNVotes.Gov 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www.ala.org/advocacy/voter-engagement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https://guides.masslibsystem.org/CivicEngagement/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https://www.imls.gov/blog/2022/03/how-museums-and-libraries-are-fostering-civic-engagement-through-voting</a:t>
            </a:r>
          </a:p>
          <a:p>
            <a:pPr marL="571500" indent="-5715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https://programminglibrarian.org/articles/public-participation-how-libraries-support-civically-engaged-communities</a:t>
            </a:r>
          </a:p>
          <a:p>
            <a:pPr marL="457200" indent="-4572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Kranich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N. </a:t>
            </a:r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(2012)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Libraries and civic engagement. 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Library and book trade almanac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2012, 75-96.</a:t>
            </a:r>
          </a:p>
          <a:p>
            <a:pPr marL="457200" indent="-4572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Young, R. </a:t>
            </a:r>
            <a:r>
              <a:rPr lang="en-US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(2012) 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More than just books: The role of public libraries in building community and promoting civic engagement. </a:t>
            </a:r>
            <a:r>
              <a:rPr lang="en-US" sz="20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National civic review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101(4), 30-33.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5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Questions.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7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700177" y="889843"/>
            <a:ext cx="107916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CONTACT INFORMATION</a:t>
            </a:r>
          </a:p>
          <a:p>
            <a:endParaRPr lang="en-US" sz="54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r>
              <a:rPr lang="en-US" sz="54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Michael Wall</a:t>
            </a:r>
          </a:p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Youth Voter Outreach Specialist</a:t>
            </a:r>
          </a:p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Michael.Wall@state.mn.us</a:t>
            </a:r>
            <a:endParaRPr lang="en-US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5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651-201-6892</a:t>
            </a:r>
          </a:p>
        </p:txBody>
      </p:sp>
    </p:spTree>
    <p:extLst>
      <p:ext uri="{BB962C8B-B14F-4D97-AF65-F5344CB8AC3E}">
        <p14:creationId xmlns:p14="http://schemas.microsoft.com/office/powerpoint/2010/main" val="264885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ABOUT WHAT?</a:t>
            </a:r>
          </a:p>
        </p:txBody>
      </p:sp>
    </p:spTree>
    <p:extLst>
      <p:ext uri="{BB962C8B-B14F-4D97-AF65-F5344CB8AC3E}">
        <p14:creationId xmlns:p14="http://schemas.microsoft.com/office/powerpoint/2010/main" val="65997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109615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ABOUT WHAT? Countless possibilities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Voting </a:t>
            </a: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(Well, of course, says the voting guy.)</a:t>
            </a:r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Government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Community Improvement (missing, wrong, keep)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Voice </a:t>
            </a:r>
            <a:r>
              <a:rPr lang="en-US" sz="3600" i="1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(getting the person to ask)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do I believe/who am I?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</a:t>
            </a:r>
            <a:r>
              <a:rPr lang="en-US" sz="3200" i="1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are</a:t>
            </a: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the issues?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can </a:t>
            </a:r>
            <a:r>
              <a:rPr lang="en-US" sz="3200" i="1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I</a:t>
            </a: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 do?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How can I be heard?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What do your patrons want?  Need?</a:t>
            </a:r>
          </a:p>
        </p:txBody>
      </p:sp>
    </p:spTree>
    <p:extLst>
      <p:ext uri="{BB962C8B-B14F-4D97-AF65-F5344CB8AC3E}">
        <p14:creationId xmlns:p14="http://schemas.microsoft.com/office/powerpoint/2010/main" val="382406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7446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</p:txBody>
      </p:sp>
      <p:pic>
        <p:nvPicPr>
          <p:cNvPr id="3074" name="Picture 2" descr="The Library Quarterly cover, Volume 94, Number 1">
            <a:extLst>
              <a:ext uri="{FF2B5EF4-FFF2-40B4-BE49-F238E27FC236}">
                <a16:creationId xmlns:a16="http://schemas.microsoft.com/office/drawing/2014/main" id="{749D22E8-079A-B4C6-2B57-CA9AA69C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1017"/>
            <a:ext cx="4191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7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302E0-C539-CD88-EBF6-F9EEC201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66" y="106402"/>
            <a:ext cx="6028267" cy="61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43A9507-74D3-ADFA-41A8-8C0A7D962357}"/>
              </a:ext>
            </a:extLst>
          </p:cNvPr>
          <p:cNvSpPr txBox="1"/>
          <p:nvPr/>
        </p:nvSpPr>
        <p:spPr>
          <a:xfrm>
            <a:off x="341412" y="355893"/>
            <a:ext cx="98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WHY?</a:t>
            </a:r>
          </a:p>
          <a:p>
            <a:endParaRPr lang="en-US"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</a:rPr>
              <a:t>Beyond “it’s the right thing to do”…</a:t>
            </a:r>
          </a:p>
        </p:txBody>
      </p:sp>
    </p:spTree>
    <p:extLst>
      <p:ext uri="{BB962C8B-B14F-4D97-AF65-F5344CB8AC3E}">
        <p14:creationId xmlns:p14="http://schemas.microsoft.com/office/powerpoint/2010/main" val="31454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11896</TotalTime>
  <Words>928</Words>
  <Application>Microsoft Office PowerPoint</Application>
  <PresentationFormat>Widescreen</PresentationFormat>
  <Paragraphs>175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Lato</vt:lpstr>
      <vt:lpstr>Lato ExtraBold</vt:lpstr>
      <vt:lpstr>Open Sans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73</cp:revision>
  <cp:lastPrinted>2024-04-03T22:28:26Z</cp:lastPrinted>
  <dcterms:created xsi:type="dcterms:W3CDTF">2024-04-03T16:43:50Z</dcterms:created>
  <dcterms:modified xsi:type="dcterms:W3CDTF">2024-05-30T14:40:25Z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