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37"/>
  </p:notesMasterIdLst>
  <p:handoutMasterIdLst>
    <p:handoutMasterId r:id="rId38"/>
  </p:handoutMasterIdLst>
  <p:sldIdLst>
    <p:sldId id="323" r:id="rId5"/>
    <p:sldId id="338" r:id="rId6"/>
    <p:sldId id="341" r:id="rId7"/>
    <p:sldId id="342" r:id="rId8"/>
    <p:sldId id="343" r:id="rId9"/>
    <p:sldId id="340" r:id="rId10"/>
    <p:sldId id="344" r:id="rId11"/>
    <p:sldId id="337" r:id="rId12"/>
    <p:sldId id="339" r:id="rId13"/>
    <p:sldId id="356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45" r:id="rId23"/>
    <p:sldId id="346" r:id="rId24"/>
    <p:sldId id="328" r:id="rId25"/>
    <p:sldId id="347" r:id="rId26"/>
    <p:sldId id="352" r:id="rId27"/>
    <p:sldId id="354" r:id="rId28"/>
    <p:sldId id="357" r:id="rId29"/>
    <p:sldId id="358" r:id="rId30"/>
    <p:sldId id="349" r:id="rId31"/>
    <p:sldId id="350" r:id="rId32"/>
    <p:sldId id="351" r:id="rId33"/>
    <p:sldId id="355" r:id="rId34"/>
    <p:sldId id="348" r:id="rId35"/>
    <p:sldId id="324" r:id="rId3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BF4"/>
    <a:srgbClr val="FFFFFF"/>
    <a:srgbClr val="EFEFEF"/>
    <a:srgbClr val="1B4A5A"/>
    <a:srgbClr val="1D4B5B"/>
    <a:srgbClr val="EF415C"/>
    <a:srgbClr val="354560"/>
    <a:srgbClr val="202C8F"/>
    <a:srgbClr val="FDFBF6"/>
    <a:srgbClr val="AAC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60" d="100"/>
          <a:sy n="60" d="100"/>
        </p:scale>
        <p:origin x="66" y="7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2" d="100"/>
          <a:sy n="32" d="100"/>
        </p:scale>
        <p:origin x="43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D9C21-DC4A-0BD6-D7DC-592E914593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32C51-553F-AFF0-467F-12777844BB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r">
              <a:defRPr sz="500"/>
            </a:lvl1pPr>
          </a:lstStyle>
          <a:p>
            <a:fld id="{D6C91089-20AA-4C92-A707-6ACE855324D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C8C0B-E2BF-F467-16C9-2F00BC1298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AF4D3-0E1C-48B2-B40E-E1C56063B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7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r">
              <a:defRPr sz="500"/>
            </a:lvl1pPr>
          </a:lstStyle>
          <a:p>
            <a:fld id="{2B7E6F73-4F38-4D80-9641-7773E41F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F2BC-AB9C-37E1-01AF-5B4EDE029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678" y="1122363"/>
            <a:ext cx="70866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443AA-8E73-69FA-A1C3-DEAB7F7C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677" y="3602038"/>
            <a:ext cx="70866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FE60-941A-7FA2-5A64-878A48E3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5/17/2024</a:t>
            </a:fld>
            <a:endParaRPr lang="en-US"/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C6097F9A-3430-64FB-7B97-A73E0C5D59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154" y="531999"/>
            <a:ext cx="4525684" cy="502704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DC6D317-D1AE-C1B8-D15C-AB4F25D8A8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431" y="4942808"/>
            <a:ext cx="3319129" cy="6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17D5-ED59-DE18-F46B-ED288F52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81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460D-4815-A656-FE45-0FFF5DBE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0462-5503-83CA-FCAC-D3FD9055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3C37-8917-E3BE-9C88-DE88BE61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FCBD369C-89AB-0BF5-38AB-6BDB5C3E0A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03696"/>
            <a:ext cx="1484017" cy="164841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B0424B1-AAC9-7E9D-8E51-0E68687701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6138" y="6257006"/>
            <a:ext cx="2939724" cy="5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9025-FB07-E96E-E73F-05F13694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0C468-97A0-3972-C3BC-8B3CE6E2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22E3F6FA-D3D4-A5AE-ECB8-68A5BBB3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595" b="27198"/>
          <a:stretch/>
        </p:blipFill>
        <p:spPr>
          <a:xfrm>
            <a:off x="1286072" y="239137"/>
            <a:ext cx="9619856" cy="5752383"/>
          </a:xfrm>
          <a:prstGeom prst="rect">
            <a:avLst/>
          </a:prstGeom>
        </p:spPr>
      </p:pic>
      <p:pic>
        <p:nvPicPr>
          <p:cNvPr id="7" name="Picture 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B5FB347-929B-000F-1A93-D34458905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logo&#10;&#10;Description automatically generated">
            <a:extLst>
              <a:ext uri="{FF2B5EF4-FFF2-40B4-BE49-F238E27FC236}">
                <a16:creationId xmlns:a16="http://schemas.microsoft.com/office/drawing/2014/main" id="{FA7E1884-A2DA-3208-278C-305556E241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950" y="915473"/>
            <a:ext cx="4525684" cy="5027049"/>
          </a:xfrm>
          <a:prstGeom prst="rect">
            <a:avLst/>
          </a:prstGeom>
        </p:spPr>
      </p:pic>
      <p:pic>
        <p:nvPicPr>
          <p:cNvPr id="8" name="Picture 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4660A07-B620-F5AD-1B89-2D2735DA15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4634" y="2691379"/>
            <a:ext cx="7772416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C0F9E-E511-106B-765A-21E908C8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0F0-52FE-D1B9-8144-BE0AD583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CEBF7726-6B3B-605D-25F6-813350885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26956-47B4-596B-34B4-03642BC5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C026-4D0E-2043-B5A9-63551EB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1F4C5-50DE-AEC9-AB54-ECD7BEEA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EF93-0058-4998-B2E7-C4FD15A4976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B90F-D91C-FB89-6801-F6F73D2F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MNVOTES.GOV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97E5-908D-97F6-76B9-C46581FCF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9" r:id="rId3"/>
    <p:sldLayoutId id="2147483708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Wall@state.mn.us" TargetMode="External"/><Relationship Id="rId2" Type="http://schemas.openxmlformats.org/officeDocument/2006/relationships/hyperlink" Target="https://www.sos.state.mn.us/elections-voting/get-involved/postsecondary-elections-resource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.state.mn.us/elections-voting/get-involved/collegeuniversity-webinars/" TargetMode="External"/><Relationship Id="rId2" Type="http://schemas.openxmlformats.org/officeDocument/2006/relationships/hyperlink" Target="https://secure.everyaction.com/0dR69lh-ZUWer_IWj_t7hg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.state.mn.us/elections-voting/get-involved/collegeuniversity-webinars/" TargetMode="External"/><Relationship Id="rId2" Type="http://schemas.openxmlformats.org/officeDocument/2006/relationships/hyperlink" Target="https://secure.everyaction.com/0dR69lh-ZUWer_IWj_t7hg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.state.mn.us/elections-voting/get-involved/collegeuniversity-webinars/" TargetMode="External"/><Relationship Id="rId2" Type="http://schemas.openxmlformats.org/officeDocument/2006/relationships/hyperlink" Target="https://secure.everyaction.com/0dR69lh-ZUWer_IWj_t7hg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os.state.mn.us/elections-voting/get-involved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os.state.mn.us/elections-voting/get-involved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os.state.mn.us/elections-voting/get-involv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nslve@tufts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Wall@state.mn.u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5DC52E-96BF-040C-44E7-E65C21159912}"/>
              </a:ext>
            </a:extLst>
          </p:cNvPr>
          <p:cNvSpPr txBox="1"/>
          <p:nvPr/>
        </p:nvSpPr>
        <p:spPr>
          <a:xfrm>
            <a:off x="-33867" y="1242405"/>
            <a:ext cx="12259733" cy="53340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dirty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86628-A33A-D7B5-64F8-A4917F2AB206}"/>
              </a:ext>
            </a:extLst>
          </p:cNvPr>
          <p:cNvSpPr txBox="1"/>
          <p:nvPr/>
        </p:nvSpPr>
        <p:spPr>
          <a:xfrm>
            <a:off x="31427" y="16288"/>
            <a:ext cx="1222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Elections and Voter Outreach </a:t>
            </a:r>
            <a:b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Postsecondary Institutions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7E3E9-111C-E950-6A03-82A8D5C0A10F}"/>
              </a:ext>
            </a:extLst>
          </p:cNvPr>
          <p:cNvSpPr txBox="1"/>
          <p:nvPr/>
        </p:nvSpPr>
        <p:spPr>
          <a:xfrm>
            <a:off x="5725885" y="1690691"/>
            <a:ext cx="7293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Lunch and Learn: May 17, 2024</a:t>
            </a:r>
          </a:p>
        </p:txBody>
      </p:sp>
    </p:spTree>
    <p:extLst>
      <p:ext uri="{BB962C8B-B14F-4D97-AF65-F5344CB8AC3E}">
        <p14:creationId xmlns:p14="http://schemas.microsoft.com/office/powerpoint/2010/main" val="281469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2E6B-B2F4-6588-20C0-A747AD78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5D9D90-1700-0595-69FE-814E9766535E}"/>
              </a:ext>
            </a:extLst>
          </p:cNvPr>
          <p:cNvSpPr txBox="1"/>
          <p:nvPr/>
        </p:nvSpPr>
        <p:spPr>
          <a:xfrm>
            <a:off x="3658593" y="1436599"/>
            <a:ext cx="72320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 at every step, </a:t>
            </a:r>
          </a:p>
          <a:p>
            <a:endParaRPr lang="en-U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we will share</a:t>
            </a:r>
          </a:p>
          <a:p>
            <a:endParaRPr lang="en-U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everyone.</a:t>
            </a:r>
          </a:p>
        </p:txBody>
      </p:sp>
    </p:spTree>
    <p:extLst>
      <p:ext uri="{BB962C8B-B14F-4D97-AF65-F5344CB8AC3E}">
        <p14:creationId xmlns:p14="http://schemas.microsoft.com/office/powerpoint/2010/main" val="2105617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F714C-6B89-9BD7-F9B8-C25325940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A7B8-C3A7-8B1A-C3FA-DF5D5E02EB94}"/>
              </a:ext>
            </a:extLst>
          </p:cNvPr>
          <p:cNvSpPr txBox="1"/>
          <p:nvPr/>
        </p:nvSpPr>
        <p:spPr>
          <a:xfrm>
            <a:off x="110836" y="-166255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45000" b="1" dirty="0">
                <a:latin typeface="Aptos" panose="020B0004020202020204" pitchFamily="34" charset="0"/>
              </a:rPr>
              <a:t> 2 3 4 5 6 7 8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AE668-78AB-C426-EA1C-9ECFC8D49637}"/>
              </a:ext>
            </a:extLst>
          </p:cNvPr>
          <p:cNvSpPr txBox="1"/>
          <p:nvPr/>
        </p:nvSpPr>
        <p:spPr>
          <a:xfrm>
            <a:off x="3112654" y="1902691"/>
            <a:ext cx="9107055" cy="268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Written agreement to County Auditor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provide student housing lists for each election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60 days before the first election of the year.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Lasts for the calendar year</a:t>
            </a: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234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47C5-57C2-C2EB-65EA-F45733B9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F34D9-1A51-AE83-F066-BE326582DE6C}"/>
              </a:ext>
            </a:extLst>
          </p:cNvPr>
          <p:cNvSpPr txBox="1"/>
          <p:nvPr/>
        </p:nvSpPr>
        <p:spPr>
          <a:xfrm>
            <a:off x="332510" y="-6856761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45000" b="1" dirty="0">
                <a:latin typeface="Aptos" panose="020B0004020202020204" pitchFamily="34" charset="0"/>
              </a:rPr>
              <a:t> 3 4 5 6 7 8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44F3C-2EEB-EBD2-EFE7-C522E96A00DC}"/>
              </a:ext>
            </a:extLst>
          </p:cNvPr>
          <p:cNvSpPr txBox="1"/>
          <p:nvPr/>
        </p:nvSpPr>
        <p:spPr>
          <a:xfrm>
            <a:off x="3574473" y="1616364"/>
            <a:ext cx="9153236" cy="397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current list of enrolled students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in campus housing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in the campus city/cities (state aid)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-MAY include up to 10 miles from campus (federal aid)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Certified (signed off as current and accurate)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Auditor each election </a:t>
            </a: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(not before 20 days prior)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9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F4AD4-2C88-41D7-2251-BBDA530B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B2D78-C073-B44C-BDD3-0A41DD57F487}"/>
              </a:ext>
            </a:extLst>
          </p:cNvPr>
          <p:cNvSpPr txBox="1"/>
          <p:nvPr/>
        </p:nvSpPr>
        <p:spPr>
          <a:xfrm>
            <a:off x="387931" y="-13487125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sz="45000" b="1" dirty="0">
                <a:latin typeface="Aptos" panose="020B0004020202020204" pitchFamily="34" charset="0"/>
              </a:rPr>
              <a:t> 4 5 6 7 8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643A3-746B-6220-087D-4DCF594771E7}"/>
              </a:ext>
            </a:extLst>
          </p:cNvPr>
          <p:cNvSpPr txBox="1"/>
          <p:nvPr/>
        </p:nvSpPr>
        <p:spPr>
          <a:xfrm>
            <a:off x="3528291" y="1625602"/>
            <a:ext cx="8654473" cy="408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registration forms to each student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Spring of each year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Fall of each year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 years: delivered at least 36 days before the state general (November) election.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form is provided electronically, email or text must be exclusively about voter registration.</a:t>
            </a:r>
          </a:p>
        </p:txBody>
      </p:sp>
    </p:spTree>
    <p:extLst>
      <p:ext uri="{BB962C8B-B14F-4D97-AF65-F5344CB8AC3E}">
        <p14:creationId xmlns:p14="http://schemas.microsoft.com/office/powerpoint/2010/main" val="1425505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3602-30D4-8400-D014-24BD1ABE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F3D5C-7CFF-3244-2473-AA2BEDE28B3C}"/>
              </a:ext>
            </a:extLst>
          </p:cNvPr>
          <p:cNvSpPr txBox="1"/>
          <p:nvPr/>
        </p:nvSpPr>
        <p:spPr>
          <a:xfrm>
            <a:off x="387931" y="-20574018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US" sz="45000" b="1" dirty="0">
                <a:latin typeface="Aptos" panose="020B0004020202020204" pitchFamily="34" charset="0"/>
              </a:rPr>
              <a:t> 5 6 7 8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A87AD-EB6A-396C-D4BD-8AA21B19ABF2}"/>
              </a:ext>
            </a:extLst>
          </p:cNvPr>
          <p:cNvSpPr txBox="1"/>
          <p:nvPr/>
        </p:nvSpPr>
        <p:spPr>
          <a:xfrm>
            <a:off x="3401801" y="1710428"/>
            <a:ext cx="9107055" cy="314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 with campus student government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Most effective means of: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Distributing forms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Facilitating election day registration of students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create voter engagement plan/report (#7) </a:t>
            </a:r>
          </a:p>
        </p:txBody>
      </p:sp>
    </p:spTree>
    <p:extLst>
      <p:ext uri="{BB962C8B-B14F-4D97-AF65-F5344CB8AC3E}">
        <p14:creationId xmlns:p14="http://schemas.microsoft.com/office/powerpoint/2010/main" val="3107402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709F5-0C6D-7387-7373-542A4EC5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554BF-0F49-BD5B-84CB-4A6B721E4FAA}"/>
              </a:ext>
            </a:extLst>
          </p:cNvPr>
          <p:cNvSpPr txBox="1"/>
          <p:nvPr/>
        </p:nvSpPr>
        <p:spPr>
          <a:xfrm>
            <a:off x="387931" y="-27076984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0" b="1" dirty="0">
                <a:latin typeface="Aptos" panose="020B0004020202020204" pitchFamily="34" charset="0"/>
              </a:rPr>
              <a:t>1 2 3 4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en-US" sz="45000" b="1" dirty="0">
                <a:latin typeface="Aptos" panose="020B0004020202020204" pitchFamily="34" charset="0"/>
              </a:rPr>
              <a:t>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EA035-6967-4991-F0DD-641AA84993EF}"/>
              </a:ext>
            </a:extLst>
          </p:cNvPr>
          <p:cNvSpPr txBox="1"/>
          <p:nvPr/>
        </p:nvSpPr>
        <p:spPr>
          <a:xfrm>
            <a:off x="3366430" y="1429046"/>
            <a:ext cx="9107055" cy="463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page of voter/elections information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 registration and voting requirements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Deadlines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Residency requirements/methods to prove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Voting options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Resources for students registered in other states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Campus vote coordinator name/contact (see #6)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 engagement plan/report (see #7)</a:t>
            </a:r>
            <a:endParaRPr lang="en-US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83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782E-EF3B-FA02-01BD-7359D177B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B04D6-6084-AB8E-8AD4-9E098F0A1DE5}"/>
              </a:ext>
            </a:extLst>
          </p:cNvPr>
          <p:cNvSpPr txBox="1"/>
          <p:nvPr/>
        </p:nvSpPr>
        <p:spPr>
          <a:xfrm>
            <a:off x="387931" y="-34396830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r>
              <a:rPr lang="en-US" sz="45000" b="1" dirty="0">
                <a:latin typeface="Aptos" panose="020B0004020202020204" pitchFamily="34" charset="0"/>
              </a:rPr>
              <a:t>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AA6EE-034B-5785-81F2-30B54FE28236}"/>
              </a:ext>
            </a:extLst>
          </p:cNvPr>
          <p:cNvSpPr txBox="1"/>
          <p:nvPr/>
        </p:nvSpPr>
        <p:spPr>
          <a:xfrm>
            <a:off x="3451807" y="1791855"/>
            <a:ext cx="9107055" cy="203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Designate staff Campus Vote Coordinator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Ensure institution complies requirements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 with campus student government 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(see #4)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9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E63A-5E45-C875-D088-86A1BCA29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7B02F-EE46-230B-C47B-EBF6738BD2DE}"/>
              </a:ext>
            </a:extLst>
          </p:cNvPr>
          <p:cNvSpPr txBox="1"/>
          <p:nvPr/>
        </p:nvSpPr>
        <p:spPr>
          <a:xfrm>
            <a:off x="387931" y="-41082619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lang="en-US" sz="45000" b="1" dirty="0">
                <a:latin typeface="Aptos" panose="020B0004020202020204" pitchFamily="34" charset="0"/>
              </a:rPr>
              <a:t>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7B47-7CC3-0B49-64C3-926685A65E2F}"/>
              </a:ext>
            </a:extLst>
          </p:cNvPr>
          <p:cNvSpPr txBox="1"/>
          <p:nvPr/>
        </p:nvSpPr>
        <p:spPr>
          <a:xfrm>
            <a:off x="3798398" y="1727200"/>
            <a:ext cx="9107055" cy="315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Submit annual campus voter engagement report/plan by November 30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Outline efforts to implement these items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and when registration forms were distributed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Campus voter engagement plan </a:t>
            </a:r>
          </a:p>
        </p:txBody>
      </p:sp>
    </p:spTree>
    <p:extLst>
      <p:ext uri="{BB962C8B-B14F-4D97-AF65-F5344CB8AC3E}">
        <p14:creationId xmlns:p14="http://schemas.microsoft.com/office/powerpoint/2010/main" val="47219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9392-4EB4-D459-3B4C-1F3F4367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5E83A-6DF1-6FC1-AED7-B264CCDE3361}"/>
              </a:ext>
            </a:extLst>
          </p:cNvPr>
          <p:cNvSpPr txBox="1"/>
          <p:nvPr/>
        </p:nvSpPr>
        <p:spPr>
          <a:xfrm>
            <a:off x="452586" y="-46788338"/>
            <a:ext cx="5292436" cy="5164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1 2 3 4 5 6 7 </a:t>
            </a:r>
            <a:r>
              <a:rPr lang="en-US" sz="20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(8)</a:t>
            </a:r>
            <a:r>
              <a:rPr lang="en-US" sz="20000" b="1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C2B88-000F-3820-E0C0-846659A6428F}"/>
              </a:ext>
            </a:extLst>
          </p:cNvPr>
          <p:cNvSpPr txBox="1"/>
          <p:nvPr/>
        </p:nvSpPr>
        <p:spPr>
          <a:xfrm>
            <a:off x="3934687" y="1736437"/>
            <a:ext cx="9107055" cy="221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County Auditor shall notify all </a:t>
            </a:r>
            <a:b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postsecondary educational institutions </a:t>
            </a:r>
            <a:b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these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130895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9392-4EB4-D459-3B4C-1F3F4367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5E83A-6DF1-6FC1-AED7-B264CCDE3361}"/>
              </a:ext>
            </a:extLst>
          </p:cNvPr>
          <p:cNvSpPr txBox="1"/>
          <p:nvPr/>
        </p:nvSpPr>
        <p:spPr>
          <a:xfrm>
            <a:off x="452586" y="-46788338"/>
            <a:ext cx="5292436" cy="5164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solidFill>
                  <a:schemeClr val="tx1">
                    <a:alpha val="12000"/>
                  </a:schemeClr>
                </a:solidFill>
                <a:latin typeface="Aptos" panose="020B0004020202020204" pitchFamily="34" charset="0"/>
              </a:rPr>
              <a:t>1 2 3 4 5 6 7 </a:t>
            </a:r>
            <a:r>
              <a:rPr lang="en-US" sz="200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(8)</a:t>
            </a:r>
            <a:r>
              <a:rPr lang="en-US" sz="20000" b="1" dirty="0">
                <a:solidFill>
                  <a:schemeClr val="tx1">
                    <a:alpha val="12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C2B88-000F-3820-E0C0-846659A6428F}"/>
              </a:ext>
            </a:extLst>
          </p:cNvPr>
          <p:cNvSpPr txBox="1"/>
          <p:nvPr/>
        </p:nvSpPr>
        <p:spPr>
          <a:xfrm>
            <a:off x="3934687" y="1736437"/>
            <a:ext cx="9107055" cy="221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County Auditor shall notify all </a:t>
            </a:r>
            <a:b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postsecondary educational institutions </a:t>
            </a:r>
            <a:b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these requirements.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51E4E-FFBF-5572-B78F-0BD2038E5540}"/>
              </a:ext>
            </a:extLst>
          </p:cNvPr>
          <p:cNvSpPr txBox="1"/>
          <p:nvPr/>
        </p:nvSpPr>
        <p:spPr>
          <a:xfrm>
            <a:off x="0" y="4761568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REACH OUT TO YOUR COUNTY ELECTIONS OFFICE</a:t>
            </a:r>
          </a:p>
        </p:txBody>
      </p:sp>
    </p:spTree>
    <p:extLst>
      <p:ext uri="{BB962C8B-B14F-4D97-AF65-F5344CB8AC3E}">
        <p14:creationId xmlns:p14="http://schemas.microsoft.com/office/powerpoint/2010/main" val="848626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College and University Voter Outreach Work</a:t>
            </a:r>
          </a:p>
        </p:txBody>
      </p:sp>
    </p:spTree>
    <p:extLst>
      <p:ext uri="{BB962C8B-B14F-4D97-AF65-F5344CB8AC3E}">
        <p14:creationId xmlns:p14="http://schemas.microsoft.com/office/powerpoint/2010/main" val="91667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9392-4EB4-D459-3B4C-1F3F4367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5E83A-6DF1-6FC1-AED7-B264CCDE3361}"/>
              </a:ext>
            </a:extLst>
          </p:cNvPr>
          <p:cNvSpPr txBox="1"/>
          <p:nvPr/>
        </p:nvSpPr>
        <p:spPr>
          <a:xfrm>
            <a:off x="452586" y="-46788338"/>
            <a:ext cx="5292436" cy="5164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solidFill>
                  <a:schemeClr val="tx1">
                    <a:alpha val="12000"/>
                  </a:schemeClr>
                </a:solidFill>
                <a:latin typeface="Aptos" panose="020B0004020202020204" pitchFamily="34" charset="0"/>
              </a:rPr>
              <a:t>1 2 3 4 5 6 7 </a:t>
            </a:r>
            <a:r>
              <a:rPr lang="en-US" sz="200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(8)</a:t>
            </a:r>
            <a:r>
              <a:rPr lang="en-US" sz="20000" b="1" dirty="0">
                <a:solidFill>
                  <a:schemeClr val="tx1">
                    <a:alpha val="12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C2B88-000F-3820-E0C0-846659A6428F}"/>
              </a:ext>
            </a:extLst>
          </p:cNvPr>
          <p:cNvSpPr txBox="1"/>
          <p:nvPr/>
        </p:nvSpPr>
        <p:spPr>
          <a:xfrm>
            <a:off x="3934687" y="1736437"/>
            <a:ext cx="9107055" cy="221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County Auditor shall notify all </a:t>
            </a:r>
            <a:b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postsecondary educational institutions </a:t>
            </a:r>
            <a:b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these requirements.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51E4E-FFBF-5572-B78F-0BD2038E5540}"/>
              </a:ext>
            </a:extLst>
          </p:cNvPr>
          <p:cNvSpPr txBox="1"/>
          <p:nvPr/>
        </p:nvSpPr>
        <p:spPr>
          <a:xfrm>
            <a:off x="0" y="18957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REACH OUT TO YOUR COUNTY ELECTIONS 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AB618-AC66-B3EA-766B-227AD81C4347}"/>
              </a:ext>
            </a:extLst>
          </p:cNvPr>
          <p:cNvSpPr txBox="1"/>
          <p:nvPr/>
        </p:nvSpPr>
        <p:spPr>
          <a:xfrm>
            <a:off x="2966224" y="2756562"/>
            <a:ext cx="82630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Get the best contact for questions</a:t>
            </a:r>
          </a:p>
          <a:p>
            <a:r>
              <a:rPr lang="en-US" sz="32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Ask for their preferred: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Fields for the housing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List format (sorting, etc.)</a:t>
            </a:r>
          </a:p>
          <a:p>
            <a:pPr lvl="1"/>
            <a:r>
              <a:rPr lang="en-US" sz="32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Tips/advice</a:t>
            </a:r>
          </a:p>
        </p:txBody>
      </p:sp>
    </p:spTree>
    <p:extLst>
      <p:ext uri="{BB962C8B-B14F-4D97-AF65-F5344CB8AC3E}">
        <p14:creationId xmlns:p14="http://schemas.microsoft.com/office/powerpoint/2010/main" val="2588326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209C-2300-801B-43C9-6CA2B75D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90F073-4DEC-4A18-CA5B-3394A34EA486}"/>
              </a:ext>
            </a:extLst>
          </p:cNvPr>
          <p:cNvSpPr txBox="1"/>
          <p:nvPr/>
        </p:nvSpPr>
        <p:spPr>
          <a:xfrm>
            <a:off x="0" y="2340429"/>
            <a:ext cx="1202871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all of these and the statutes behind them here:</a:t>
            </a:r>
          </a:p>
          <a:p>
            <a:pPr algn="ctr"/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https://www.sos.state.mn.us/elections-voting/get-involved/postsecondary-elections-resources/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E574C-DC9B-1D0B-8AB5-A41E41618C8B}"/>
              </a:ext>
            </a:extLst>
          </p:cNvPr>
          <p:cNvSpPr txBox="1"/>
          <p:nvPr/>
        </p:nvSpPr>
        <p:spPr>
          <a:xfrm>
            <a:off x="163287" y="4433141"/>
            <a:ext cx="1202871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Wall, Youth Voter Outreach Specialist</a:t>
            </a:r>
          </a:p>
          <a:p>
            <a:pPr algn="ctr"/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Michael.Wall@state.mn.us</a:t>
            </a:r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651-201-6892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1654628" y="679058"/>
            <a:ext cx="9731829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College and University Resources</a:t>
            </a:r>
          </a:p>
          <a:p>
            <a:endParaRPr lang="en-US" sz="28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Conference (Voter Summit, 6/11/24)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  <a:hlinkClick r:id="rId2"/>
              </a:rPr>
              <a:t>https://secure.everyaction.com/0dR69lh-ZUWer_IWj_t7hg2</a:t>
            </a:r>
            <a:r>
              <a:rPr lang="en-US" sz="20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</a:t>
            </a:r>
          </a:p>
          <a:p>
            <a:pPr lvl="1"/>
            <a:endParaRPr lang="en-US" sz="20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Webinars (like this one)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11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  <a:hlinkClick r:id="rId3"/>
              </a:rPr>
              <a:t>https://www.sos.state.mn.us/elections-voting/get-involved/collegeuniversity-webinars/</a:t>
            </a:r>
            <a:r>
              <a:rPr lang="en-US" sz="11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OSS Consultation, networking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Groups, clubs, organizations, SGA, offices…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Each other (associations, 1-on-1, OSS)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Web Pages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9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2CB93-FDDE-3B49-14A5-F6267CD7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00" y="37626"/>
            <a:ext cx="6439799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6242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2CB93-FDDE-3B49-14A5-F6267CD7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382" y="10882"/>
            <a:ext cx="12467667" cy="130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8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1654628" y="679058"/>
            <a:ext cx="97318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College and University Resources</a:t>
            </a:r>
          </a:p>
          <a:p>
            <a:endParaRPr lang="en-US" sz="28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Conference (Voter Summit, 6/11/24)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  <a:hlinkClick r:id="rId2"/>
              </a:rPr>
              <a:t>https://secure.everyaction.com/0dR69lh-ZUWer_IWj_t7hg2</a:t>
            </a:r>
            <a:r>
              <a:rPr lang="en-US" sz="20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Webinars (like this one)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  <a:hlinkClick r:id="rId3"/>
              </a:rPr>
              <a:t>https://www.sos.state.mn.us/elections-voting/get-involved/collegeuniversity-webinars/</a:t>
            </a:r>
            <a:r>
              <a:rPr lang="en-US" sz="20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OSS Consultation, networking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Groups, clubs, organizations, SGA, offices…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Each other (associations, 1-on-1, OSS)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Web Pages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65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1654628" y="679058"/>
            <a:ext cx="9731829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College and University Resources</a:t>
            </a:r>
          </a:p>
          <a:p>
            <a:endParaRPr lang="en-US" sz="28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Conference (Voter Summit, 6/11/24)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105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  <a:hlinkClick r:id="rId2"/>
              </a:rPr>
              <a:t>https://secure.everyaction.com/0dR69lh-ZUWer_IWj_t7hg2</a:t>
            </a:r>
            <a:r>
              <a:rPr lang="en-US" sz="105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Webinars (like this one)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105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  <a:hlinkClick r:id="rId3"/>
              </a:rPr>
              <a:t>https://www.sos.state.mn.us/elections-voting/get-involved/collegeuniversity-webinars/</a:t>
            </a:r>
            <a:r>
              <a:rPr lang="en-US" sz="105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OSS Consultation, networking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Groups, clubs, organizations, SGA, offices…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Each other (associations, 1-on-1, OSS)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Web Pages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Community Groups…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39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8C20-F290-8083-5363-6A8FD9DA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98" y="1997982"/>
            <a:ext cx="7990687" cy="1942647"/>
          </a:xfrm>
        </p:spPr>
        <p:txBody>
          <a:bodyPr>
            <a:normAutofit/>
          </a:bodyPr>
          <a:lstStyle/>
          <a:p>
            <a:r>
              <a:rPr lang="en-US" sz="4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www.sos.state.mn.us/elections-voting/get-involved/</a:t>
            </a:r>
            <a:r>
              <a:rPr lang="en-US" sz="48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F0790-0E47-52CA-7831-8DFA8B65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27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8C20-F290-8083-5363-6A8FD9DA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771" y="2457676"/>
            <a:ext cx="3624942" cy="1942647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www.sos.state.mn.us/elections-voting/get-involved/</a:t>
            </a:r>
            <a:r>
              <a:rPr lang="en-US" sz="48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F0790-0E47-52CA-7831-8DFA8B65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0583601"/>
            <a:ext cx="7445829" cy="17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2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8C20-F290-8083-5363-6A8FD9DA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771" y="2457676"/>
            <a:ext cx="3624942" cy="1942647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www.sos.state.mn.us/elections-voting/get-involved/</a:t>
            </a:r>
            <a:r>
              <a:rPr lang="en-US" sz="48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F0790-0E47-52CA-7831-8DFA8B65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077" y="0"/>
            <a:ext cx="4801619" cy="112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0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517494-88F3-D891-8168-6400E0D2B90F}"/>
              </a:ext>
            </a:extLst>
          </p:cNvPr>
          <p:cNvSpPr txBox="1"/>
          <p:nvPr/>
        </p:nvSpPr>
        <p:spPr>
          <a:xfrm>
            <a:off x="4758395" y="1073043"/>
            <a:ext cx="764215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Pre-2016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Individual efforts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2012 NTFCLDE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2013 NSLVE </a:t>
            </a:r>
            <a:r>
              <a:rPr lang="en-US" sz="3600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proxima-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nslve@tufts.edu</a:t>
            </a:r>
            <a:r>
              <a:rPr lang="en-US" sz="3600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proxima-nova"/>
              </a:rPr>
              <a:t> ​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Associations</a:t>
            </a: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7934A8-7101-548C-408C-C292A45FE362}"/>
              </a:ext>
            </a:extLst>
          </p:cNvPr>
          <p:cNvSpPr/>
          <p:nvPr/>
        </p:nvSpPr>
        <p:spPr>
          <a:xfrm>
            <a:off x="7119256" y="1447800"/>
            <a:ext cx="151311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College and University Voter Outreach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03F94-5CAB-06CF-0F61-B062C1183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7" y="4820346"/>
            <a:ext cx="1628981" cy="809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2D1D7D-5A83-AF7B-B6FA-F21B984BB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265" y="4667673"/>
            <a:ext cx="1095528" cy="1114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FA571-6AF4-86D6-E2A8-CA5443C26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680" y="4667673"/>
            <a:ext cx="841169" cy="1111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DB115-8705-594C-7EE8-701859877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171" y="4667673"/>
            <a:ext cx="1894113" cy="96331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4905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7346-90FD-4A52-25E1-D8632654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2046514"/>
            <a:ext cx="12202886" cy="3331029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22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2344384" y="1498893"/>
            <a:ext cx="7235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CONTACT INFORMATION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Michael Wall</a:t>
            </a:r>
          </a:p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Youth Voter Outreach Specialist</a:t>
            </a:r>
          </a:p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Michael.Wall@state.mn.us</a:t>
            </a:r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651-201-6892</a:t>
            </a:r>
          </a:p>
        </p:txBody>
      </p:sp>
    </p:spTree>
    <p:extLst>
      <p:ext uri="{BB962C8B-B14F-4D97-AF65-F5344CB8AC3E}">
        <p14:creationId xmlns:p14="http://schemas.microsoft.com/office/powerpoint/2010/main" val="264885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8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517494-88F3-D891-8168-6400E0D2B90F}"/>
              </a:ext>
            </a:extLst>
          </p:cNvPr>
          <p:cNvSpPr txBox="1"/>
          <p:nvPr/>
        </p:nvSpPr>
        <p:spPr>
          <a:xfrm>
            <a:off x="4758395" y="1073043"/>
            <a:ext cx="433185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Pre-2016</a:t>
            </a: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2016-2020</a:t>
            </a: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6" name="Picture 5" descr="A gold trophy with blue text&#10;&#10;Description automatically generated">
            <a:extLst>
              <a:ext uri="{FF2B5EF4-FFF2-40B4-BE49-F238E27FC236}">
                <a16:creationId xmlns:a16="http://schemas.microsoft.com/office/drawing/2014/main" id="{E2C98150-4E54-AAFD-84F8-77833200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12" y="2569030"/>
            <a:ext cx="1226897" cy="1767181"/>
          </a:xfrm>
          <a:prstGeom prst="rect">
            <a:avLst/>
          </a:prstGeom>
        </p:spPr>
      </p:pic>
      <p:pic>
        <p:nvPicPr>
          <p:cNvPr id="8" name="Picture 7" descr="A logo for a college football championship&#10;&#10;Description automatically generated">
            <a:extLst>
              <a:ext uri="{FF2B5EF4-FFF2-40B4-BE49-F238E27FC236}">
                <a16:creationId xmlns:a16="http://schemas.microsoft.com/office/drawing/2014/main" id="{9ED97D0A-F788-F009-F228-73321913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15" y="2566864"/>
            <a:ext cx="1373572" cy="176934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A7934A8-7101-548C-408C-C292A45FE362}"/>
              </a:ext>
            </a:extLst>
          </p:cNvPr>
          <p:cNvSpPr/>
          <p:nvPr/>
        </p:nvSpPr>
        <p:spPr>
          <a:xfrm>
            <a:off x="7119256" y="1447800"/>
            <a:ext cx="1513115" cy="228600"/>
          </a:xfrm>
          <a:prstGeom prst="rightArrow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College and University Voter Outreach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2585E-14F6-5550-E07D-CDA4A1669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7" y="4856271"/>
            <a:ext cx="2743585" cy="8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98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517494-88F3-D891-8168-6400E0D2B90F}"/>
              </a:ext>
            </a:extLst>
          </p:cNvPr>
          <p:cNvSpPr txBox="1"/>
          <p:nvPr/>
        </p:nvSpPr>
        <p:spPr>
          <a:xfrm>
            <a:off x="4758395" y="1073043"/>
            <a:ext cx="433185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Pre-2016</a:t>
            </a:r>
          </a:p>
          <a:p>
            <a:endParaRPr lang="en-US" sz="4000" b="1" dirty="0">
              <a:solidFill>
                <a:schemeClr val="tx1">
                  <a:alpha val="12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4000" b="1" dirty="0">
              <a:solidFill>
                <a:schemeClr val="tx1">
                  <a:alpha val="12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b="1" dirty="0">
                <a:solidFill>
                  <a:schemeClr val="tx1">
                    <a:alpha val="12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2016-2020</a:t>
            </a: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2020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0EF868B-6FED-FDD5-68C9-6CE37BD228CC}"/>
              </a:ext>
            </a:extLst>
          </p:cNvPr>
          <p:cNvSpPr/>
          <p:nvPr/>
        </p:nvSpPr>
        <p:spPr>
          <a:xfrm>
            <a:off x="6118275" y="5450213"/>
            <a:ext cx="151311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old trophy with blue text&#10;&#10;Description automatically generated">
            <a:extLst>
              <a:ext uri="{FF2B5EF4-FFF2-40B4-BE49-F238E27FC236}">
                <a16:creationId xmlns:a16="http://schemas.microsoft.com/office/drawing/2014/main" id="{E2C98150-4E54-AAFD-84F8-77833200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41412" y="2569030"/>
            <a:ext cx="1226897" cy="1767181"/>
          </a:xfrm>
          <a:prstGeom prst="rect">
            <a:avLst/>
          </a:prstGeom>
        </p:spPr>
      </p:pic>
      <p:pic>
        <p:nvPicPr>
          <p:cNvPr id="8" name="Picture 7" descr="A logo for a college football championship&#10;&#10;Description automatically generated">
            <a:extLst>
              <a:ext uri="{FF2B5EF4-FFF2-40B4-BE49-F238E27FC236}">
                <a16:creationId xmlns:a16="http://schemas.microsoft.com/office/drawing/2014/main" id="{9ED97D0A-F788-F009-F228-73321913A2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046515" y="2566864"/>
            <a:ext cx="1373572" cy="176934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A7934A8-7101-548C-408C-C292A45FE362}"/>
              </a:ext>
            </a:extLst>
          </p:cNvPr>
          <p:cNvSpPr/>
          <p:nvPr/>
        </p:nvSpPr>
        <p:spPr>
          <a:xfrm>
            <a:off x="7119256" y="1447800"/>
            <a:ext cx="1513115" cy="228600"/>
          </a:xfrm>
          <a:prstGeom prst="rightArrow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A8C072-6C26-7761-9993-808CB9B3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9" y="4648264"/>
            <a:ext cx="1796075" cy="17960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College and University Voter Outreach Work</a:t>
            </a:r>
          </a:p>
        </p:txBody>
      </p:sp>
    </p:spTree>
    <p:extLst>
      <p:ext uri="{BB962C8B-B14F-4D97-AF65-F5344CB8AC3E}">
        <p14:creationId xmlns:p14="http://schemas.microsoft.com/office/powerpoint/2010/main" val="363654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517494-88F3-D891-8168-6400E0D2B90F}"/>
              </a:ext>
            </a:extLst>
          </p:cNvPr>
          <p:cNvSpPr txBox="1"/>
          <p:nvPr/>
        </p:nvSpPr>
        <p:spPr>
          <a:xfrm>
            <a:off x="5587999" y="2189017"/>
            <a:ext cx="4331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Laws Passed in Spring of 2023</a:t>
            </a:r>
          </a:p>
        </p:txBody>
      </p:sp>
    </p:spTree>
    <p:extLst>
      <p:ext uri="{BB962C8B-B14F-4D97-AF65-F5344CB8AC3E}">
        <p14:creationId xmlns:p14="http://schemas.microsoft.com/office/powerpoint/2010/main" val="306503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F8D80-0F26-F216-8D25-92D2965C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53" y="465109"/>
            <a:ext cx="4664388" cy="5649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17494-88F3-D891-8168-6400E0D2B90F}"/>
              </a:ext>
            </a:extLst>
          </p:cNvPr>
          <p:cNvSpPr txBox="1"/>
          <p:nvPr/>
        </p:nvSpPr>
        <p:spPr>
          <a:xfrm>
            <a:off x="5587999" y="2189017"/>
            <a:ext cx="433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Letter From Secretary Simon Sent Fall 2023</a:t>
            </a:r>
          </a:p>
        </p:txBody>
      </p:sp>
    </p:spTree>
    <p:extLst>
      <p:ext uri="{BB962C8B-B14F-4D97-AF65-F5344CB8AC3E}">
        <p14:creationId xmlns:p14="http://schemas.microsoft.com/office/powerpoint/2010/main" val="416890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D48AF-4C96-0346-584F-3BF435756221}"/>
              </a:ext>
            </a:extLst>
          </p:cNvPr>
          <p:cNvSpPr txBox="1"/>
          <p:nvPr/>
        </p:nvSpPr>
        <p:spPr>
          <a:xfrm>
            <a:off x="387931" y="-41631868"/>
            <a:ext cx="5292436" cy="4856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3648368" y="2216727"/>
            <a:ext cx="8383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Elections Items That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Minnesota Law Says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Colleges and Universities Must Do</a:t>
            </a:r>
          </a:p>
        </p:txBody>
      </p:sp>
    </p:spTree>
    <p:extLst>
      <p:ext uri="{BB962C8B-B14F-4D97-AF65-F5344CB8AC3E}">
        <p14:creationId xmlns:p14="http://schemas.microsoft.com/office/powerpoint/2010/main" val="235654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2E6B-B2F4-6588-20C0-A747AD78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69C88-8170-FDCD-1B0D-06620A4B9625}"/>
              </a:ext>
            </a:extLst>
          </p:cNvPr>
          <p:cNvSpPr txBox="1"/>
          <p:nvPr/>
        </p:nvSpPr>
        <p:spPr>
          <a:xfrm>
            <a:off x="387931" y="-41787977"/>
            <a:ext cx="5292436" cy="4856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0" b="1" dirty="0">
                <a:latin typeface="Aptos" panose="020B0004020202020204" pitchFamily="34" charset="0"/>
              </a:rPr>
              <a:t>1 2 3 4 5 6 7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D9D90-1700-0595-69FE-814E9766535E}"/>
              </a:ext>
            </a:extLst>
          </p:cNvPr>
          <p:cNvSpPr txBox="1"/>
          <p:nvPr/>
        </p:nvSpPr>
        <p:spPr>
          <a:xfrm>
            <a:off x="4322622" y="2721114"/>
            <a:ext cx="723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and Thank You.</a:t>
            </a:r>
          </a:p>
        </p:txBody>
      </p:sp>
    </p:spTree>
    <p:extLst>
      <p:ext uri="{BB962C8B-B14F-4D97-AF65-F5344CB8AC3E}">
        <p14:creationId xmlns:p14="http://schemas.microsoft.com/office/powerpoint/2010/main" val="233900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MNVOTES">
      <a:dk1>
        <a:sysClr val="windowText" lastClr="000000"/>
      </a:dk1>
      <a:lt1>
        <a:sysClr val="window" lastClr="FFFFFF"/>
      </a:lt1>
      <a:dk2>
        <a:srgbClr val="1C4C5C"/>
      </a:dk2>
      <a:lt2>
        <a:srgbClr val="F1F9FA"/>
      </a:lt2>
      <a:accent1>
        <a:srgbClr val="EE3F5D"/>
      </a:accent1>
      <a:accent2>
        <a:srgbClr val="4472C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S PPT Template 2024" id="{A4C4F615-EA27-4160-8E0C-316224BACAC9}" vid="{F9F16C9D-77ED-40EC-BC41-85B2EA5752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514ee-8083-4f05-8881-46cb24ce4a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926E773353A4CB12EB6E626823F4A" ma:contentTypeVersion="15" ma:contentTypeDescription="Create a new document." ma:contentTypeScope="" ma:versionID="c6c00fe1e7b41fda726339a53b600dc7">
  <xsd:schema xmlns:xsd="http://www.w3.org/2001/XMLSchema" xmlns:xs="http://www.w3.org/2001/XMLSchema" xmlns:p="http://schemas.microsoft.com/office/2006/metadata/properties" xmlns:ns3="99412f06-b11d-46ca-a9f1-28f820048641" xmlns:ns4="04d514ee-8083-4f05-8881-46cb24ce4a51" targetNamespace="http://schemas.microsoft.com/office/2006/metadata/properties" ma:root="true" ma:fieldsID="e70d8e1e802aca3cad3e6e90ae52631d" ns3:_="" ns4:_="">
    <xsd:import namespace="99412f06-b11d-46ca-a9f1-28f820048641"/>
    <xsd:import namespace="04d514ee-8083-4f05-8881-46cb24ce4a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2f06-b11d-46ca-a9f1-28f8200486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514ee-8083-4f05-8881-46cb24ce4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F765B5-1A9F-47F3-B437-C34AE4E06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19669-8E69-41B3-BA08-386830148556}">
  <ds:schemaRefs>
    <ds:schemaRef ds:uri="http://schemas.microsoft.com/office/2006/metadata/properties"/>
    <ds:schemaRef ds:uri="04d514ee-8083-4f05-8881-46cb24ce4a51"/>
    <ds:schemaRef ds:uri="http://purl.org/dc/terms/"/>
    <ds:schemaRef ds:uri="99412f06-b11d-46ca-a9f1-28f82004864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7F5E62-9497-4ED3-A4A3-E16F82111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12f06-b11d-46ca-a9f1-28f820048641"/>
    <ds:schemaRef ds:uri="04d514ee-8083-4f05-8881-46cb24ce4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877</Words>
  <Application>Microsoft Office PowerPoint</Application>
  <PresentationFormat>Widescreen</PresentationFormat>
  <Paragraphs>147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Arial</vt:lpstr>
      <vt:lpstr>Arial Black</vt:lpstr>
      <vt:lpstr>Calibri</vt:lpstr>
      <vt:lpstr>Calibri Light</vt:lpstr>
      <vt:lpstr>Lato</vt:lpstr>
      <vt:lpstr>Lato ExtraBold</vt:lpstr>
      <vt:lpstr>proxima-nova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www.sos.state.mn.us/elections-voting/get-involved/ </vt:lpstr>
      <vt:lpstr>www.sos.state.mn.us/elections-voting/get-involved/ </vt:lpstr>
      <vt:lpstr>www.sos.state.mn.us/elections-voting/get-involved/ </vt:lpstr>
      <vt:lpstr>QUESTIONS</vt:lpstr>
      <vt:lpstr>PowerPoint Presentation</vt:lpstr>
      <vt:lpstr>PowerPoint Presentation</vt:lpstr>
    </vt:vector>
  </TitlesOfParts>
  <Company>Office of Minnesota Secretary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Knudson, Cassondra (OSS)</dc:creator>
  <cp:lastModifiedBy>Wall, Michael (OSS)</cp:lastModifiedBy>
  <cp:revision>53</cp:revision>
  <cp:lastPrinted>2024-04-03T22:28:26Z</cp:lastPrinted>
  <dcterms:created xsi:type="dcterms:W3CDTF">2024-04-03T16:43:50Z</dcterms:created>
  <dcterms:modified xsi:type="dcterms:W3CDTF">2024-05-17T18:53:31Z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0x0101004D7926E773353A4CB12EB6E626823F4A</vt:lpwstr>
  </property>
</Properties>
</file>